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62" r:id="rId5"/>
    <p:sldId id="257" r:id="rId6"/>
    <p:sldId id="259" r:id="rId7"/>
    <p:sldId id="290" r:id="rId8"/>
    <p:sldId id="291" r:id="rId9"/>
    <p:sldId id="292" r:id="rId10"/>
    <p:sldId id="293" r:id="rId11"/>
    <p:sldId id="295" r:id="rId12"/>
    <p:sldId id="294" r:id="rId13"/>
    <p:sldId id="263" r:id="rId14"/>
    <p:sldId id="288" r:id="rId15"/>
    <p:sldId id="266" r:id="rId16"/>
    <p:sldId id="267" r:id="rId17"/>
    <p:sldId id="268" r:id="rId18"/>
    <p:sldId id="269" r:id="rId19"/>
    <p:sldId id="273" r:id="rId20"/>
    <p:sldId id="276" r:id="rId21"/>
    <p:sldId id="277" r:id="rId22"/>
    <p:sldId id="280" r:id="rId23"/>
    <p:sldId id="282" r:id="rId24"/>
    <p:sldId id="284" r:id="rId25"/>
    <p:sldId id="285" r:id="rId26"/>
    <p:sldId id="287" r:id="rId27"/>
    <p:sldId id="264" r:id="rId28"/>
    <p:sldId id="26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904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2" d="100"/>
          <a:sy n="62" d="100"/>
        </p:scale>
        <p:origin x="82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EB5DA-A6F9-4786-ADF0-BB7E3E02DA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6703559-E930-4076-8C56-A5B93CC4AF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63616E0-7ACC-46CF-B844-7100B122B612}"/>
              </a:ext>
            </a:extLst>
          </p:cNvPr>
          <p:cNvSpPr>
            <a:spLocks noGrp="1"/>
          </p:cNvSpPr>
          <p:nvPr>
            <p:ph type="dt" sz="half" idx="10"/>
          </p:nvPr>
        </p:nvSpPr>
        <p:spPr/>
        <p:txBody>
          <a:bodyPr/>
          <a:lstStyle/>
          <a:p>
            <a:fld id="{2B95796A-A7ED-43E9-9347-3EAEA5FFA839}" type="datetimeFigureOut">
              <a:rPr lang="en-IN" smtClean="0"/>
              <a:t>06-12-2023</a:t>
            </a:fld>
            <a:endParaRPr lang="en-IN"/>
          </a:p>
        </p:txBody>
      </p:sp>
      <p:sp>
        <p:nvSpPr>
          <p:cNvPr id="5" name="Footer Placeholder 4">
            <a:extLst>
              <a:ext uri="{FF2B5EF4-FFF2-40B4-BE49-F238E27FC236}">
                <a16:creationId xmlns:a16="http://schemas.microsoft.com/office/drawing/2014/main" id="{9B6FAC8D-CE51-47AA-AAA0-C971E773AB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E86880A-E077-423E-BBB0-DB88A2655053}"/>
              </a:ext>
            </a:extLst>
          </p:cNvPr>
          <p:cNvSpPr>
            <a:spLocks noGrp="1"/>
          </p:cNvSpPr>
          <p:nvPr>
            <p:ph type="sldNum" sz="quarter" idx="12"/>
          </p:nvPr>
        </p:nvSpPr>
        <p:spPr/>
        <p:txBody>
          <a:bodyPr/>
          <a:lstStyle/>
          <a:p>
            <a:fld id="{DEABE39B-CC94-41BB-BCDE-4BFA61CD0489}" type="slidenum">
              <a:rPr lang="en-IN" smtClean="0"/>
              <a:t>‹#›</a:t>
            </a:fld>
            <a:endParaRPr lang="en-IN"/>
          </a:p>
        </p:txBody>
      </p:sp>
    </p:spTree>
    <p:extLst>
      <p:ext uri="{BB962C8B-B14F-4D97-AF65-F5344CB8AC3E}">
        <p14:creationId xmlns:p14="http://schemas.microsoft.com/office/powerpoint/2010/main" val="10420739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18254-70D7-4FFC-B5BD-BC5EABDC942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BDFCB3C-7A63-4E6A-B117-73CA2DAB8D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8610606-25CD-4905-B138-352BF25B5838}"/>
              </a:ext>
            </a:extLst>
          </p:cNvPr>
          <p:cNvSpPr>
            <a:spLocks noGrp="1"/>
          </p:cNvSpPr>
          <p:nvPr>
            <p:ph type="dt" sz="half" idx="10"/>
          </p:nvPr>
        </p:nvSpPr>
        <p:spPr/>
        <p:txBody>
          <a:bodyPr/>
          <a:lstStyle/>
          <a:p>
            <a:fld id="{2B95796A-A7ED-43E9-9347-3EAEA5FFA839}" type="datetimeFigureOut">
              <a:rPr lang="en-IN" smtClean="0"/>
              <a:t>06-12-2023</a:t>
            </a:fld>
            <a:endParaRPr lang="en-IN"/>
          </a:p>
        </p:txBody>
      </p:sp>
      <p:sp>
        <p:nvSpPr>
          <p:cNvPr id="5" name="Footer Placeholder 4">
            <a:extLst>
              <a:ext uri="{FF2B5EF4-FFF2-40B4-BE49-F238E27FC236}">
                <a16:creationId xmlns:a16="http://schemas.microsoft.com/office/drawing/2014/main" id="{95F538B4-2994-48A7-A5C6-D220A51733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118D0EE-7B51-4C3D-8138-C0AD14B8FB17}"/>
              </a:ext>
            </a:extLst>
          </p:cNvPr>
          <p:cNvSpPr>
            <a:spLocks noGrp="1"/>
          </p:cNvSpPr>
          <p:nvPr>
            <p:ph type="sldNum" sz="quarter" idx="12"/>
          </p:nvPr>
        </p:nvSpPr>
        <p:spPr/>
        <p:txBody>
          <a:bodyPr/>
          <a:lstStyle/>
          <a:p>
            <a:fld id="{DEABE39B-CC94-41BB-BCDE-4BFA61CD0489}" type="slidenum">
              <a:rPr lang="en-IN" smtClean="0"/>
              <a:t>‹#›</a:t>
            </a:fld>
            <a:endParaRPr lang="en-IN"/>
          </a:p>
        </p:txBody>
      </p:sp>
    </p:spTree>
    <p:extLst>
      <p:ext uri="{BB962C8B-B14F-4D97-AF65-F5344CB8AC3E}">
        <p14:creationId xmlns:p14="http://schemas.microsoft.com/office/powerpoint/2010/main" val="40888134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C280DD-FE33-47BC-A200-F0120CE19DB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EAA61C8-04FE-4ED5-992A-9EC42F79CF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7FCCF51-ECC7-41D1-96C3-9062BC6ABC38}"/>
              </a:ext>
            </a:extLst>
          </p:cNvPr>
          <p:cNvSpPr>
            <a:spLocks noGrp="1"/>
          </p:cNvSpPr>
          <p:nvPr>
            <p:ph type="dt" sz="half" idx="10"/>
          </p:nvPr>
        </p:nvSpPr>
        <p:spPr/>
        <p:txBody>
          <a:bodyPr/>
          <a:lstStyle/>
          <a:p>
            <a:fld id="{2B95796A-A7ED-43E9-9347-3EAEA5FFA839}" type="datetimeFigureOut">
              <a:rPr lang="en-IN" smtClean="0"/>
              <a:t>06-12-2023</a:t>
            </a:fld>
            <a:endParaRPr lang="en-IN"/>
          </a:p>
        </p:txBody>
      </p:sp>
      <p:sp>
        <p:nvSpPr>
          <p:cNvPr id="5" name="Footer Placeholder 4">
            <a:extLst>
              <a:ext uri="{FF2B5EF4-FFF2-40B4-BE49-F238E27FC236}">
                <a16:creationId xmlns:a16="http://schemas.microsoft.com/office/drawing/2014/main" id="{512506C4-13E8-410F-B340-24E089CC7EC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A3129F-945A-43CD-B7DC-62FAA94DCEA8}"/>
              </a:ext>
            </a:extLst>
          </p:cNvPr>
          <p:cNvSpPr>
            <a:spLocks noGrp="1"/>
          </p:cNvSpPr>
          <p:nvPr>
            <p:ph type="sldNum" sz="quarter" idx="12"/>
          </p:nvPr>
        </p:nvSpPr>
        <p:spPr/>
        <p:txBody>
          <a:bodyPr/>
          <a:lstStyle/>
          <a:p>
            <a:fld id="{DEABE39B-CC94-41BB-BCDE-4BFA61CD0489}" type="slidenum">
              <a:rPr lang="en-IN" smtClean="0"/>
              <a:t>‹#›</a:t>
            </a:fld>
            <a:endParaRPr lang="en-IN"/>
          </a:p>
        </p:txBody>
      </p:sp>
    </p:spTree>
    <p:extLst>
      <p:ext uri="{BB962C8B-B14F-4D97-AF65-F5344CB8AC3E}">
        <p14:creationId xmlns:p14="http://schemas.microsoft.com/office/powerpoint/2010/main" val="28801207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0D9DA-3CDE-4F45-AE41-B9A70E7A875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952952C-A8BE-4296-84F8-C365280D5E5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FFD5B1E-E25A-444C-B364-F1C90AFF85A2}"/>
              </a:ext>
            </a:extLst>
          </p:cNvPr>
          <p:cNvSpPr>
            <a:spLocks noGrp="1"/>
          </p:cNvSpPr>
          <p:nvPr>
            <p:ph type="dt" sz="half" idx="10"/>
          </p:nvPr>
        </p:nvSpPr>
        <p:spPr/>
        <p:txBody>
          <a:bodyPr/>
          <a:lstStyle/>
          <a:p>
            <a:fld id="{2B95796A-A7ED-43E9-9347-3EAEA5FFA839}" type="datetimeFigureOut">
              <a:rPr lang="en-IN" smtClean="0"/>
              <a:t>06-12-2023</a:t>
            </a:fld>
            <a:endParaRPr lang="en-IN"/>
          </a:p>
        </p:txBody>
      </p:sp>
      <p:sp>
        <p:nvSpPr>
          <p:cNvPr id="5" name="Footer Placeholder 4">
            <a:extLst>
              <a:ext uri="{FF2B5EF4-FFF2-40B4-BE49-F238E27FC236}">
                <a16:creationId xmlns:a16="http://schemas.microsoft.com/office/drawing/2014/main" id="{FB7F1C09-4636-4086-9186-8EA00C31EBA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EE4B525-A843-4200-B9FD-DFD6852F2ECB}"/>
              </a:ext>
            </a:extLst>
          </p:cNvPr>
          <p:cNvSpPr>
            <a:spLocks noGrp="1"/>
          </p:cNvSpPr>
          <p:nvPr>
            <p:ph type="sldNum" sz="quarter" idx="12"/>
          </p:nvPr>
        </p:nvSpPr>
        <p:spPr/>
        <p:txBody>
          <a:bodyPr/>
          <a:lstStyle/>
          <a:p>
            <a:fld id="{DEABE39B-CC94-41BB-BCDE-4BFA61CD0489}" type="slidenum">
              <a:rPr lang="en-IN" smtClean="0"/>
              <a:t>‹#›</a:t>
            </a:fld>
            <a:endParaRPr lang="en-IN"/>
          </a:p>
        </p:txBody>
      </p:sp>
    </p:spTree>
    <p:extLst>
      <p:ext uri="{BB962C8B-B14F-4D97-AF65-F5344CB8AC3E}">
        <p14:creationId xmlns:p14="http://schemas.microsoft.com/office/powerpoint/2010/main" val="14851520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5EA42-6185-4DB9-8DD8-A55F79EA98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7722095-B522-42F1-8D11-287774E082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918143-F85C-4DAA-AA0D-4CA5C22BFB34}"/>
              </a:ext>
            </a:extLst>
          </p:cNvPr>
          <p:cNvSpPr>
            <a:spLocks noGrp="1"/>
          </p:cNvSpPr>
          <p:nvPr>
            <p:ph type="dt" sz="half" idx="10"/>
          </p:nvPr>
        </p:nvSpPr>
        <p:spPr/>
        <p:txBody>
          <a:bodyPr/>
          <a:lstStyle/>
          <a:p>
            <a:fld id="{2B95796A-A7ED-43E9-9347-3EAEA5FFA839}" type="datetimeFigureOut">
              <a:rPr lang="en-IN" smtClean="0"/>
              <a:t>06-12-2023</a:t>
            </a:fld>
            <a:endParaRPr lang="en-IN"/>
          </a:p>
        </p:txBody>
      </p:sp>
      <p:sp>
        <p:nvSpPr>
          <p:cNvPr id="5" name="Footer Placeholder 4">
            <a:extLst>
              <a:ext uri="{FF2B5EF4-FFF2-40B4-BE49-F238E27FC236}">
                <a16:creationId xmlns:a16="http://schemas.microsoft.com/office/drawing/2014/main" id="{2127E389-0528-4040-8903-35AE9FE1DF8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03A8C88-783D-46DB-8591-836FBD92F5A1}"/>
              </a:ext>
            </a:extLst>
          </p:cNvPr>
          <p:cNvSpPr>
            <a:spLocks noGrp="1"/>
          </p:cNvSpPr>
          <p:nvPr>
            <p:ph type="sldNum" sz="quarter" idx="12"/>
          </p:nvPr>
        </p:nvSpPr>
        <p:spPr/>
        <p:txBody>
          <a:bodyPr/>
          <a:lstStyle/>
          <a:p>
            <a:fld id="{DEABE39B-CC94-41BB-BCDE-4BFA61CD0489}" type="slidenum">
              <a:rPr lang="en-IN" smtClean="0"/>
              <a:t>‹#›</a:t>
            </a:fld>
            <a:endParaRPr lang="en-IN"/>
          </a:p>
        </p:txBody>
      </p:sp>
    </p:spTree>
    <p:extLst>
      <p:ext uri="{BB962C8B-B14F-4D97-AF65-F5344CB8AC3E}">
        <p14:creationId xmlns:p14="http://schemas.microsoft.com/office/powerpoint/2010/main" val="26643989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2F4BD-DEDB-4C8A-BF1E-36CA3E3D1DD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426C3AB-4210-42A1-A1D1-A34FE2DC061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FB598D5-ADD1-4F3F-8481-D4F564F5612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0C547C1-EFA9-436F-ACEC-CDABEE144623}"/>
              </a:ext>
            </a:extLst>
          </p:cNvPr>
          <p:cNvSpPr>
            <a:spLocks noGrp="1"/>
          </p:cNvSpPr>
          <p:nvPr>
            <p:ph type="dt" sz="half" idx="10"/>
          </p:nvPr>
        </p:nvSpPr>
        <p:spPr/>
        <p:txBody>
          <a:bodyPr/>
          <a:lstStyle/>
          <a:p>
            <a:fld id="{2B95796A-A7ED-43E9-9347-3EAEA5FFA839}" type="datetimeFigureOut">
              <a:rPr lang="en-IN" smtClean="0"/>
              <a:t>06-12-2023</a:t>
            </a:fld>
            <a:endParaRPr lang="en-IN"/>
          </a:p>
        </p:txBody>
      </p:sp>
      <p:sp>
        <p:nvSpPr>
          <p:cNvPr id="6" name="Footer Placeholder 5">
            <a:extLst>
              <a:ext uri="{FF2B5EF4-FFF2-40B4-BE49-F238E27FC236}">
                <a16:creationId xmlns:a16="http://schemas.microsoft.com/office/drawing/2014/main" id="{721639A9-AAFD-47BE-9BBC-9BCAB0703E7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3FE2A6A-E03A-4964-9919-86128DBB2692}"/>
              </a:ext>
            </a:extLst>
          </p:cNvPr>
          <p:cNvSpPr>
            <a:spLocks noGrp="1"/>
          </p:cNvSpPr>
          <p:nvPr>
            <p:ph type="sldNum" sz="quarter" idx="12"/>
          </p:nvPr>
        </p:nvSpPr>
        <p:spPr/>
        <p:txBody>
          <a:bodyPr/>
          <a:lstStyle/>
          <a:p>
            <a:fld id="{DEABE39B-CC94-41BB-BCDE-4BFA61CD0489}" type="slidenum">
              <a:rPr lang="en-IN" smtClean="0"/>
              <a:t>‹#›</a:t>
            </a:fld>
            <a:endParaRPr lang="en-IN"/>
          </a:p>
        </p:txBody>
      </p:sp>
    </p:spTree>
    <p:extLst>
      <p:ext uri="{BB962C8B-B14F-4D97-AF65-F5344CB8AC3E}">
        <p14:creationId xmlns:p14="http://schemas.microsoft.com/office/powerpoint/2010/main" val="32661878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436BC-B6ED-4292-8567-4AD80B1F8B7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104E3C5-FD30-4E19-A3E3-73CC05818C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1EF2D60-5F0C-45C8-A84B-4658A1F25F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8F7D3E2-248E-4091-932D-45073B8749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5CD6C2-E03B-42AB-B24F-14D4835D4F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A794F81-471D-4C35-951D-ABD3ED6BFD9E}"/>
              </a:ext>
            </a:extLst>
          </p:cNvPr>
          <p:cNvSpPr>
            <a:spLocks noGrp="1"/>
          </p:cNvSpPr>
          <p:nvPr>
            <p:ph type="dt" sz="half" idx="10"/>
          </p:nvPr>
        </p:nvSpPr>
        <p:spPr/>
        <p:txBody>
          <a:bodyPr/>
          <a:lstStyle/>
          <a:p>
            <a:fld id="{2B95796A-A7ED-43E9-9347-3EAEA5FFA839}" type="datetimeFigureOut">
              <a:rPr lang="en-IN" smtClean="0"/>
              <a:t>06-12-2023</a:t>
            </a:fld>
            <a:endParaRPr lang="en-IN"/>
          </a:p>
        </p:txBody>
      </p:sp>
      <p:sp>
        <p:nvSpPr>
          <p:cNvPr id="8" name="Footer Placeholder 7">
            <a:extLst>
              <a:ext uri="{FF2B5EF4-FFF2-40B4-BE49-F238E27FC236}">
                <a16:creationId xmlns:a16="http://schemas.microsoft.com/office/drawing/2014/main" id="{D208C1CD-38F0-44C1-B294-3F89CC3EA56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105A2CF-1F74-4991-9531-2A0B96B32F76}"/>
              </a:ext>
            </a:extLst>
          </p:cNvPr>
          <p:cNvSpPr>
            <a:spLocks noGrp="1"/>
          </p:cNvSpPr>
          <p:nvPr>
            <p:ph type="sldNum" sz="quarter" idx="12"/>
          </p:nvPr>
        </p:nvSpPr>
        <p:spPr/>
        <p:txBody>
          <a:bodyPr/>
          <a:lstStyle/>
          <a:p>
            <a:fld id="{DEABE39B-CC94-41BB-BCDE-4BFA61CD0489}" type="slidenum">
              <a:rPr lang="en-IN" smtClean="0"/>
              <a:t>‹#›</a:t>
            </a:fld>
            <a:endParaRPr lang="en-IN"/>
          </a:p>
        </p:txBody>
      </p:sp>
    </p:spTree>
    <p:extLst>
      <p:ext uri="{BB962C8B-B14F-4D97-AF65-F5344CB8AC3E}">
        <p14:creationId xmlns:p14="http://schemas.microsoft.com/office/powerpoint/2010/main" val="31424059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76AB6-604E-4648-A972-B455A2B8A60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86E555A-4B0A-4C40-80AC-EF05CEF5AE2F}"/>
              </a:ext>
            </a:extLst>
          </p:cNvPr>
          <p:cNvSpPr>
            <a:spLocks noGrp="1"/>
          </p:cNvSpPr>
          <p:nvPr>
            <p:ph type="dt" sz="half" idx="10"/>
          </p:nvPr>
        </p:nvSpPr>
        <p:spPr/>
        <p:txBody>
          <a:bodyPr/>
          <a:lstStyle/>
          <a:p>
            <a:fld id="{2B95796A-A7ED-43E9-9347-3EAEA5FFA839}" type="datetimeFigureOut">
              <a:rPr lang="en-IN" smtClean="0"/>
              <a:t>06-12-2023</a:t>
            </a:fld>
            <a:endParaRPr lang="en-IN"/>
          </a:p>
        </p:txBody>
      </p:sp>
      <p:sp>
        <p:nvSpPr>
          <p:cNvPr id="4" name="Footer Placeholder 3">
            <a:extLst>
              <a:ext uri="{FF2B5EF4-FFF2-40B4-BE49-F238E27FC236}">
                <a16:creationId xmlns:a16="http://schemas.microsoft.com/office/drawing/2014/main" id="{0DA8BE40-1E7A-4B8E-9A60-842C0A48CC6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53CA465-8AE1-413C-AE8D-76CA175053CF}"/>
              </a:ext>
            </a:extLst>
          </p:cNvPr>
          <p:cNvSpPr>
            <a:spLocks noGrp="1"/>
          </p:cNvSpPr>
          <p:nvPr>
            <p:ph type="sldNum" sz="quarter" idx="12"/>
          </p:nvPr>
        </p:nvSpPr>
        <p:spPr/>
        <p:txBody>
          <a:bodyPr/>
          <a:lstStyle/>
          <a:p>
            <a:fld id="{DEABE39B-CC94-41BB-BCDE-4BFA61CD0489}" type="slidenum">
              <a:rPr lang="en-IN" smtClean="0"/>
              <a:t>‹#›</a:t>
            </a:fld>
            <a:endParaRPr lang="en-IN"/>
          </a:p>
        </p:txBody>
      </p:sp>
    </p:spTree>
    <p:extLst>
      <p:ext uri="{BB962C8B-B14F-4D97-AF65-F5344CB8AC3E}">
        <p14:creationId xmlns:p14="http://schemas.microsoft.com/office/powerpoint/2010/main" val="2287391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12998F-35A0-477E-9E04-3826D1739BCA}"/>
              </a:ext>
            </a:extLst>
          </p:cNvPr>
          <p:cNvSpPr>
            <a:spLocks noGrp="1"/>
          </p:cNvSpPr>
          <p:nvPr>
            <p:ph type="dt" sz="half" idx="10"/>
          </p:nvPr>
        </p:nvSpPr>
        <p:spPr/>
        <p:txBody>
          <a:bodyPr/>
          <a:lstStyle/>
          <a:p>
            <a:fld id="{2B95796A-A7ED-43E9-9347-3EAEA5FFA839}" type="datetimeFigureOut">
              <a:rPr lang="en-IN" smtClean="0"/>
              <a:t>06-12-2023</a:t>
            </a:fld>
            <a:endParaRPr lang="en-IN"/>
          </a:p>
        </p:txBody>
      </p:sp>
      <p:sp>
        <p:nvSpPr>
          <p:cNvPr id="3" name="Footer Placeholder 2">
            <a:extLst>
              <a:ext uri="{FF2B5EF4-FFF2-40B4-BE49-F238E27FC236}">
                <a16:creationId xmlns:a16="http://schemas.microsoft.com/office/drawing/2014/main" id="{1601CAC0-F388-4038-AFE5-A5381F2A71C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2FF6658-4290-49FA-B486-28EE27028084}"/>
              </a:ext>
            </a:extLst>
          </p:cNvPr>
          <p:cNvSpPr>
            <a:spLocks noGrp="1"/>
          </p:cNvSpPr>
          <p:nvPr>
            <p:ph type="sldNum" sz="quarter" idx="12"/>
          </p:nvPr>
        </p:nvSpPr>
        <p:spPr/>
        <p:txBody>
          <a:bodyPr/>
          <a:lstStyle/>
          <a:p>
            <a:fld id="{DEABE39B-CC94-41BB-BCDE-4BFA61CD0489}" type="slidenum">
              <a:rPr lang="en-IN" smtClean="0"/>
              <a:t>‹#›</a:t>
            </a:fld>
            <a:endParaRPr lang="en-IN"/>
          </a:p>
        </p:txBody>
      </p:sp>
    </p:spTree>
    <p:extLst>
      <p:ext uri="{BB962C8B-B14F-4D97-AF65-F5344CB8AC3E}">
        <p14:creationId xmlns:p14="http://schemas.microsoft.com/office/powerpoint/2010/main" val="32605369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068A9-540A-4EB1-9E24-EC790946C4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FD7C44A-CBAC-49BF-B807-48DBCC3285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0C0C4D5-0027-4908-879C-718DCDAEC8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FB43F5-C509-4EF0-8BA5-05B42F5FC750}"/>
              </a:ext>
            </a:extLst>
          </p:cNvPr>
          <p:cNvSpPr>
            <a:spLocks noGrp="1"/>
          </p:cNvSpPr>
          <p:nvPr>
            <p:ph type="dt" sz="half" idx="10"/>
          </p:nvPr>
        </p:nvSpPr>
        <p:spPr/>
        <p:txBody>
          <a:bodyPr/>
          <a:lstStyle/>
          <a:p>
            <a:fld id="{2B95796A-A7ED-43E9-9347-3EAEA5FFA839}" type="datetimeFigureOut">
              <a:rPr lang="en-IN" smtClean="0"/>
              <a:t>06-12-2023</a:t>
            </a:fld>
            <a:endParaRPr lang="en-IN"/>
          </a:p>
        </p:txBody>
      </p:sp>
      <p:sp>
        <p:nvSpPr>
          <p:cNvPr id="6" name="Footer Placeholder 5">
            <a:extLst>
              <a:ext uri="{FF2B5EF4-FFF2-40B4-BE49-F238E27FC236}">
                <a16:creationId xmlns:a16="http://schemas.microsoft.com/office/drawing/2014/main" id="{5B3B94A9-CF1C-4B0F-B0A0-A6BD562737D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8C3A245-A5B8-455D-94D0-255E286B8AA7}"/>
              </a:ext>
            </a:extLst>
          </p:cNvPr>
          <p:cNvSpPr>
            <a:spLocks noGrp="1"/>
          </p:cNvSpPr>
          <p:nvPr>
            <p:ph type="sldNum" sz="quarter" idx="12"/>
          </p:nvPr>
        </p:nvSpPr>
        <p:spPr/>
        <p:txBody>
          <a:bodyPr/>
          <a:lstStyle/>
          <a:p>
            <a:fld id="{DEABE39B-CC94-41BB-BCDE-4BFA61CD0489}" type="slidenum">
              <a:rPr lang="en-IN" smtClean="0"/>
              <a:t>‹#›</a:t>
            </a:fld>
            <a:endParaRPr lang="en-IN"/>
          </a:p>
        </p:txBody>
      </p:sp>
    </p:spTree>
    <p:extLst>
      <p:ext uri="{BB962C8B-B14F-4D97-AF65-F5344CB8AC3E}">
        <p14:creationId xmlns:p14="http://schemas.microsoft.com/office/powerpoint/2010/main" val="24477912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DFE7-F31F-478C-BA9B-1C9AA35907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AF76A56-BE15-4031-A018-2FBE1CDB8C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B5CB507-C9AF-45C3-9F4C-AD4275AA41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0147BF-BE6D-471B-84CD-D468E3464ED4}"/>
              </a:ext>
            </a:extLst>
          </p:cNvPr>
          <p:cNvSpPr>
            <a:spLocks noGrp="1"/>
          </p:cNvSpPr>
          <p:nvPr>
            <p:ph type="dt" sz="half" idx="10"/>
          </p:nvPr>
        </p:nvSpPr>
        <p:spPr/>
        <p:txBody>
          <a:bodyPr/>
          <a:lstStyle/>
          <a:p>
            <a:fld id="{2B95796A-A7ED-43E9-9347-3EAEA5FFA839}" type="datetimeFigureOut">
              <a:rPr lang="en-IN" smtClean="0"/>
              <a:t>06-12-2023</a:t>
            </a:fld>
            <a:endParaRPr lang="en-IN"/>
          </a:p>
        </p:txBody>
      </p:sp>
      <p:sp>
        <p:nvSpPr>
          <p:cNvPr id="6" name="Footer Placeholder 5">
            <a:extLst>
              <a:ext uri="{FF2B5EF4-FFF2-40B4-BE49-F238E27FC236}">
                <a16:creationId xmlns:a16="http://schemas.microsoft.com/office/drawing/2014/main" id="{FFC6B9C1-C075-45FA-BE16-CC6DE1C0264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BDC2EF3-150E-49B6-828B-6968647C0643}"/>
              </a:ext>
            </a:extLst>
          </p:cNvPr>
          <p:cNvSpPr>
            <a:spLocks noGrp="1"/>
          </p:cNvSpPr>
          <p:nvPr>
            <p:ph type="sldNum" sz="quarter" idx="12"/>
          </p:nvPr>
        </p:nvSpPr>
        <p:spPr/>
        <p:txBody>
          <a:bodyPr/>
          <a:lstStyle/>
          <a:p>
            <a:fld id="{DEABE39B-CC94-41BB-BCDE-4BFA61CD0489}" type="slidenum">
              <a:rPr lang="en-IN" smtClean="0"/>
              <a:t>‹#›</a:t>
            </a:fld>
            <a:endParaRPr lang="en-IN"/>
          </a:p>
        </p:txBody>
      </p:sp>
    </p:spTree>
    <p:extLst>
      <p:ext uri="{BB962C8B-B14F-4D97-AF65-F5344CB8AC3E}">
        <p14:creationId xmlns:p14="http://schemas.microsoft.com/office/powerpoint/2010/main" val="13248232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B9891C-7CBB-4663-A5B1-88BE54622C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0784EFD-8345-4EC9-9AD2-A98DD97650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43BCE21-5FB5-4531-AEBA-9A9AF474C6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5796A-A7ED-43E9-9347-3EAEA5FFA839}" type="datetimeFigureOut">
              <a:rPr lang="en-IN" smtClean="0"/>
              <a:t>06-12-2023</a:t>
            </a:fld>
            <a:endParaRPr lang="en-IN"/>
          </a:p>
        </p:txBody>
      </p:sp>
      <p:sp>
        <p:nvSpPr>
          <p:cNvPr id="5" name="Footer Placeholder 4">
            <a:extLst>
              <a:ext uri="{FF2B5EF4-FFF2-40B4-BE49-F238E27FC236}">
                <a16:creationId xmlns:a16="http://schemas.microsoft.com/office/drawing/2014/main" id="{91F98D49-7A46-4F0D-89EF-8369BD8EDC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3584DD2-2734-466A-BDCA-38210A764D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ABE39B-CC94-41BB-BCDE-4BFA61CD0489}" type="slidenum">
              <a:rPr lang="en-IN" smtClean="0"/>
              <a:t>‹#›</a:t>
            </a:fld>
            <a:endParaRPr lang="en-IN"/>
          </a:p>
        </p:txBody>
      </p:sp>
    </p:spTree>
    <p:extLst>
      <p:ext uri="{BB962C8B-B14F-4D97-AF65-F5344CB8AC3E}">
        <p14:creationId xmlns:p14="http://schemas.microsoft.com/office/powerpoint/2010/main" val="6602984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9.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B3C4C49-04AC-4867-A622-3AEF3400AF65}"/>
              </a:ext>
            </a:extLst>
          </p:cNvPr>
          <p:cNvSpPr txBox="1"/>
          <p:nvPr/>
        </p:nvSpPr>
        <p:spPr>
          <a:xfrm>
            <a:off x="1685925" y="4003040"/>
            <a:ext cx="3695699" cy="1477328"/>
          </a:xfrm>
          <a:prstGeom prst="rect">
            <a:avLst/>
          </a:prstGeom>
          <a:noFill/>
        </p:spPr>
        <p:txBody>
          <a:bodyPr wrap="square" rtlCol="0">
            <a:spAutoFit/>
          </a:bodyPr>
          <a:lstStyle/>
          <a:p>
            <a:pPr algn="r"/>
            <a:r>
              <a:rPr lang="en-US" dirty="0">
                <a:solidFill>
                  <a:schemeClr val="bg1"/>
                </a:solidFill>
                <a:latin typeface="Monotype Corsiva" panose="03010101010201010101" pitchFamily="66" charset="0"/>
              </a:rPr>
              <a:t>Submitted By:                          Roll No.:</a:t>
            </a:r>
          </a:p>
          <a:p>
            <a:endParaRPr lang="en-US" dirty="0">
              <a:solidFill>
                <a:schemeClr val="bg1"/>
              </a:solidFill>
              <a:latin typeface="Monotype Corsiva" panose="03010101010201010101" pitchFamily="66" charset="0"/>
            </a:endParaRPr>
          </a:p>
          <a:p>
            <a:r>
              <a:rPr lang="en-US" sz="1800" dirty="0">
                <a:solidFill>
                  <a:schemeClr val="bg1"/>
                </a:solidFill>
                <a:effectLst/>
                <a:latin typeface="Monotype Corsiva" panose="03010101010201010101" pitchFamily="66" charset="0"/>
                <a:ea typeface="Times New Roman" panose="02020603050405020304" pitchFamily="18" charset="0"/>
              </a:rPr>
              <a:t>Akul Mangal                                  B092</a:t>
            </a:r>
          </a:p>
          <a:p>
            <a:r>
              <a:rPr lang="en-US" sz="1800" dirty="0" err="1">
                <a:solidFill>
                  <a:schemeClr val="bg1"/>
                </a:solidFill>
                <a:effectLst/>
                <a:latin typeface="Monotype Corsiva" panose="03010101010201010101" pitchFamily="66" charset="0"/>
                <a:ea typeface="Times New Roman" panose="02020603050405020304" pitchFamily="18" charset="0"/>
              </a:rPr>
              <a:t>Nikhelesh</a:t>
            </a:r>
            <a:r>
              <a:rPr lang="en-US" sz="1800" dirty="0">
                <a:solidFill>
                  <a:schemeClr val="bg1"/>
                </a:solidFill>
                <a:effectLst/>
                <a:latin typeface="Monotype Corsiva" panose="03010101010201010101" pitchFamily="66" charset="0"/>
                <a:ea typeface="Times New Roman" panose="02020603050405020304" pitchFamily="18" charset="0"/>
              </a:rPr>
              <a:t> Bhattacharyya               B081</a:t>
            </a:r>
          </a:p>
          <a:p>
            <a:r>
              <a:rPr lang="en-US" sz="1800" dirty="0">
                <a:solidFill>
                  <a:schemeClr val="bg1"/>
                </a:solidFill>
                <a:effectLst/>
                <a:latin typeface="Monotype Corsiva" panose="03010101010201010101" pitchFamily="66" charset="0"/>
                <a:ea typeface="Times New Roman" panose="02020603050405020304" pitchFamily="18" charset="0"/>
              </a:rPr>
              <a:t>Ajay </a:t>
            </a:r>
            <a:r>
              <a:rPr lang="en-US" sz="1800" dirty="0" err="1">
                <a:solidFill>
                  <a:schemeClr val="bg1"/>
                </a:solidFill>
                <a:effectLst/>
                <a:latin typeface="Monotype Corsiva" panose="03010101010201010101" pitchFamily="66" charset="0"/>
                <a:ea typeface="Times New Roman" panose="02020603050405020304" pitchFamily="18" charset="0"/>
              </a:rPr>
              <a:t>Sudharshan</a:t>
            </a:r>
            <a:r>
              <a:rPr lang="en-US" sz="1800" dirty="0">
                <a:solidFill>
                  <a:schemeClr val="bg1"/>
                </a:solidFill>
                <a:effectLst/>
                <a:latin typeface="Monotype Corsiva" panose="03010101010201010101" pitchFamily="66" charset="0"/>
                <a:ea typeface="Times New Roman" panose="02020603050405020304" pitchFamily="18" charset="0"/>
              </a:rPr>
              <a:t> Satish                 B088    </a:t>
            </a:r>
          </a:p>
        </p:txBody>
      </p:sp>
    </p:spTree>
    <p:extLst>
      <p:ext uri="{BB962C8B-B14F-4D97-AF65-F5344CB8AC3E}">
        <p14:creationId xmlns:p14="http://schemas.microsoft.com/office/powerpoint/2010/main" val="62337829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Branch offers first deep-linking from ads on AMP pages to app content">
            <a:extLst>
              <a:ext uri="{FF2B5EF4-FFF2-40B4-BE49-F238E27FC236}">
                <a16:creationId xmlns:a16="http://schemas.microsoft.com/office/drawing/2014/main" id="{33F0BF20-5AA0-4C31-B8DE-78887256933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3056" b="98704" l="9792" r="91094">
                        <a14:foregroundMark x1="10469" y1="5463" x2="14792" y2="3148"/>
                        <a14:foregroundMark x1="87929" y1="82351" x2="91094" y2="79167"/>
                        <a14:foregroundMark x1="76458" y1="93889" x2="79632" y2="90697"/>
                        <a14:foregroundMark x1="91094" y1="79167" x2="87760" y2="76204"/>
                        <a14:foregroundMark x1="88646" y1="94259" x2="84115" y2="98796"/>
                        <a14:foregroundMark x1="10260" y1="7407" x2="10365" y2="19815"/>
                        <a14:foregroundMark x1="9792" y1="11204" x2="10156" y2="24537"/>
                        <a14:foregroundMark x1="25417" y1="14074" x2="25417" y2="14074"/>
                        <a14:foregroundMark x1="25417" y1="13889" x2="25417" y2="13889"/>
                        <a14:foregroundMark x1="53698" y1="32778" x2="49635" y2="30463"/>
                        <a14:foregroundMark x1="48646" y1="30648" x2="47500" y2="30463"/>
                        <a14:foregroundMark x1="49375" y1="29815" x2="40990" y2="27315"/>
                        <a14:foregroundMark x1="40677" y1="27870" x2="40677" y2="27870"/>
                        <a14:foregroundMark x1="40208" y1="29259" x2="40417" y2="28611"/>
                        <a14:foregroundMark x1="41458" y1="28611" x2="40417" y2="28241"/>
                        <a14:backgroundMark x1="10156" y1="6498" x2="10156" y2="4259"/>
                        <a14:backgroundMark x1="19635" y1="47963" x2="27917" y2="82407"/>
                        <a14:backgroundMark x1="27917" y1="82407" x2="47031" y2="82685"/>
                        <a14:backgroundMark x1="47031" y1="82685" x2="63698" y2="79907"/>
                        <a14:backgroundMark x1="63698" y1="79907" x2="31719" y2="52500"/>
                        <a14:backgroundMark x1="31719" y1="52500" x2="42865" y2="74907"/>
                        <a14:backgroundMark x1="42865" y1="74907" x2="60625" y2="82315"/>
                        <a14:backgroundMark x1="60625" y1="82315" x2="45781" y2="65648"/>
                        <a14:backgroundMark x1="45781" y1="65648" x2="31667" y2="82222"/>
                        <a14:backgroundMark x1="31667" y1="82222" x2="50260" y2="87685"/>
                        <a14:backgroundMark x1="50260" y1="87685" x2="52396" y2="66389"/>
                        <a14:backgroundMark x1="80365" y1="88796" x2="80885" y2="89352"/>
                        <a14:backgroundMark x1="87552" y1="84259" x2="87552" y2="82685"/>
                        <a14:backgroundMark x1="86979" y1="84259" x2="86979" y2="84259"/>
                        <a14:backgroundMark x1="86979" y1="84259" x2="84896" y2="88796"/>
                        <a14:backgroundMark x1="87292" y1="83889" x2="84010" y2="85833"/>
                        <a14:backgroundMark x1="84010" y1="88981" x2="84010" y2="86019"/>
                        <a14:backgroundMark x1="81875" y1="88611" x2="83021" y2="86481"/>
                        <a14:backgroundMark x1="80885" y1="89167" x2="83802" y2="87037"/>
                        <a14:backgroundMark x1="87188" y1="84444" x2="87656" y2="83519"/>
                        <a14:backgroundMark x1="87760" y1="83333" x2="87760" y2="83333"/>
                        <a14:backgroundMark x1="87656" y1="83333" x2="86875" y2="83704"/>
                        <a14:backgroundMark x1="25417" y1="14352" x2="25417" y2="14352"/>
                        <a14:backgroundMark x1="26410" y1="14074" x2="40094" y2="27224"/>
                        <a14:backgroundMark x1="53322" y1="31522" x2="57188" y2="32685"/>
                        <a14:backgroundMark x1="57188" y1="32685" x2="70417" y2="51389"/>
                        <a14:backgroundMark x1="70417" y1="51389" x2="78490" y2="55370"/>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9609512" y="0"/>
            <a:ext cx="2911648" cy="1637802"/>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F2081100-3033-4580-8222-44AC485A89A6}"/>
              </a:ext>
            </a:extLst>
          </p:cNvPr>
          <p:cNvSpPr>
            <a:spLocks noGrp="1"/>
          </p:cNvSpPr>
          <p:nvPr>
            <p:ph type="title"/>
          </p:nvPr>
        </p:nvSpPr>
        <p:spPr>
          <a:xfrm>
            <a:off x="0" y="1508760"/>
            <a:ext cx="4294730" cy="4320222"/>
          </a:xfrm>
        </p:spPr>
        <p:txBody>
          <a:bodyPr/>
          <a:lstStyle/>
          <a:p>
            <a:r>
              <a:rPr lang="en-US" dirty="0">
                <a:solidFill>
                  <a:schemeClr val="bg1"/>
                </a:solidFill>
                <a:latin typeface="Imprint MT Shadow" panose="04020605060303030202" pitchFamily="82" charset="0"/>
                <a:ea typeface="Lato Black" panose="020F0502020204030203" pitchFamily="34" charset="0"/>
                <a:cs typeface="Lato Black" panose="020F0502020204030203" pitchFamily="34" charset="0"/>
              </a:rPr>
              <a:t>Linking &amp; Implementation</a:t>
            </a:r>
            <a:endParaRPr lang="en-IN" dirty="0">
              <a:solidFill>
                <a:schemeClr val="bg1"/>
              </a:solidFill>
              <a:latin typeface="Imprint MT Shadow" panose="04020605060303030202" pitchFamily="82" charset="0"/>
              <a:ea typeface="Lato Black" panose="020F0502020204030203" pitchFamily="34" charset="0"/>
              <a:cs typeface="Lato Black" panose="020F0502020204030203" pitchFamily="34" charset="0"/>
            </a:endParaRPr>
          </a:p>
        </p:txBody>
      </p:sp>
      <p:sp>
        <p:nvSpPr>
          <p:cNvPr id="19" name="Rectangle 18">
            <a:extLst>
              <a:ext uri="{FF2B5EF4-FFF2-40B4-BE49-F238E27FC236}">
                <a16:creationId xmlns:a16="http://schemas.microsoft.com/office/drawing/2014/main" id="{9F320D43-12E5-4650-A7C0-12C55170B033}"/>
              </a:ext>
            </a:extLst>
          </p:cNvPr>
          <p:cNvSpPr/>
          <p:nvPr/>
        </p:nvSpPr>
        <p:spPr>
          <a:xfrm>
            <a:off x="4082049" y="0"/>
            <a:ext cx="45719" cy="70309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6324742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6 Risky Stocks That Could Be '10 Baggers' in 10 Years | Stock Market News |  US News">
            <a:extLst>
              <a:ext uri="{FF2B5EF4-FFF2-40B4-BE49-F238E27FC236}">
                <a16:creationId xmlns:a16="http://schemas.microsoft.com/office/drawing/2014/main" id="{C083F0A3-D3C6-4509-8BFA-E1FC097F0C6B}"/>
              </a:ext>
            </a:extLst>
          </p:cNvPr>
          <p:cNvPicPr>
            <a:picLocks noChangeAspect="1" noChangeArrowheads="1"/>
          </p:cNvPicPr>
          <p:nvPr/>
        </p:nvPicPr>
        <p:blipFill>
          <a:blip r:embed="rId2">
            <a:alphaModFix amt="47000"/>
            <a:extLst>
              <a:ext uri="{28A0092B-C50C-407E-A947-70E740481C1C}">
                <a14:useLocalDpi xmlns:a14="http://schemas.microsoft.com/office/drawing/2010/main" val="0"/>
              </a:ext>
            </a:extLst>
          </a:blip>
          <a:srcRect/>
          <a:stretch>
            <a:fillRect/>
          </a:stretch>
        </p:blipFill>
        <p:spPr bwMode="auto">
          <a:xfrm>
            <a:off x="1955799" y="0"/>
            <a:ext cx="10236201"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7384669B-D836-4829-83B9-EBCA8B4E6F22}"/>
              </a:ext>
            </a:extLst>
          </p:cNvPr>
          <p:cNvSpPr>
            <a:spLocks noGrp="1"/>
          </p:cNvSpPr>
          <p:nvPr>
            <p:ph type="title"/>
          </p:nvPr>
        </p:nvSpPr>
        <p:spPr>
          <a:xfrm>
            <a:off x="4559300" y="1366837"/>
            <a:ext cx="12487101" cy="3865563"/>
          </a:xfrm>
        </p:spPr>
        <p:txBody>
          <a:bodyPr>
            <a:normAutofit/>
          </a:bodyPr>
          <a:lstStyle/>
          <a:p>
            <a:br>
              <a:rPr lang="en-IN" dirty="0">
                <a:solidFill>
                  <a:schemeClr val="bg1"/>
                </a:solidFill>
                <a:latin typeface="Brush Script MT" panose="03060802040406070304" pitchFamily="66" charset="0"/>
              </a:rPr>
            </a:br>
            <a:r>
              <a:rPr lang="en-IN" sz="10700" i="1" dirty="0">
                <a:solidFill>
                  <a:schemeClr val="bg1"/>
                </a:solidFill>
                <a:latin typeface="Brush Script MT" panose="03060802040406070304" pitchFamily="66" charset="0"/>
              </a:rPr>
              <a:t>Layouts /</a:t>
            </a:r>
            <a:br>
              <a:rPr lang="en-IN" sz="10700" i="1" dirty="0">
                <a:solidFill>
                  <a:schemeClr val="bg1"/>
                </a:solidFill>
                <a:latin typeface="Brush Script MT" panose="03060802040406070304" pitchFamily="66" charset="0"/>
              </a:rPr>
            </a:br>
            <a:r>
              <a:rPr lang="en-IN" sz="10700" i="1" dirty="0">
                <a:solidFill>
                  <a:schemeClr val="bg1"/>
                </a:solidFill>
                <a:latin typeface="Brush Script MT" panose="03060802040406070304" pitchFamily="66" charset="0"/>
              </a:rPr>
              <a:t>Visualization</a:t>
            </a:r>
          </a:p>
        </p:txBody>
      </p:sp>
    </p:spTree>
    <p:extLst>
      <p:ext uri="{BB962C8B-B14F-4D97-AF65-F5344CB8AC3E}">
        <p14:creationId xmlns:p14="http://schemas.microsoft.com/office/powerpoint/2010/main" val="20200218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366D2A-5522-4827-BB76-442BED321116}"/>
              </a:ext>
            </a:extLst>
          </p:cNvPr>
          <p:cNvPicPr>
            <a:picLocks noChangeAspect="1"/>
          </p:cNvPicPr>
          <p:nvPr/>
        </p:nvPicPr>
        <p:blipFill rotWithShape="1">
          <a:blip r:embed="rId2"/>
          <a:srcRect l="328" t="14203" r="1893" b="7098"/>
          <a:stretch/>
        </p:blipFill>
        <p:spPr>
          <a:xfrm>
            <a:off x="372533" y="1725748"/>
            <a:ext cx="5844271" cy="3678769"/>
          </a:xfrm>
          <a:prstGeom prst="rect">
            <a:avLst/>
          </a:prstGeom>
        </p:spPr>
      </p:pic>
      <p:pic>
        <p:nvPicPr>
          <p:cNvPr id="5" name="Picture 4">
            <a:extLst>
              <a:ext uri="{FF2B5EF4-FFF2-40B4-BE49-F238E27FC236}">
                <a16:creationId xmlns:a16="http://schemas.microsoft.com/office/drawing/2014/main" id="{83EEE1FB-0381-4509-AA57-E181735F340A}"/>
              </a:ext>
            </a:extLst>
          </p:cNvPr>
          <p:cNvPicPr>
            <a:picLocks noChangeAspect="1"/>
          </p:cNvPicPr>
          <p:nvPr/>
        </p:nvPicPr>
        <p:blipFill rotWithShape="1">
          <a:blip r:embed="rId3"/>
          <a:srcRect l="506" t="14061" r="2588" b="6451"/>
          <a:stretch/>
        </p:blipFill>
        <p:spPr>
          <a:xfrm>
            <a:off x="6655919" y="309366"/>
            <a:ext cx="5163548" cy="2766673"/>
          </a:xfrm>
          <a:prstGeom prst="rect">
            <a:avLst/>
          </a:prstGeom>
        </p:spPr>
      </p:pic>
      <p:pic>
        <p:nvPicPr>
          <p:cNvPr id="8" name="Picture 7">
            <a:extLst>
              <a:ext uri="{FF2B5EF4-FFF2-40B4-BE49-F238E27FC236}">
                <a16:creationId xmlns:a16="http://schemas.microsoft.com/office/drawing/2014/main" id="{15AD21A8-8711-425E-A575-7124B3F6290B}"/>
              </a:ext>
            </a:extLst>
          </p:cNvPr>
          <p:cNvPicPr>
            <a:picLocks noChangeAspect="1"/>
          </p:cNvPicPr>
          <p:nvPr/>
        </p:nvPicPr>
        <p:blipFill rotWithShape="1">
          <a:blip r:embed="rId4"/>
          <a:srcRect l="170" t="14380" r="2311" b="5726"/>
          <a:stretch/>
        </p:blipFill>
        <p:spPr>
          <a:xfrm>
            <a:off x="6616135" y="3565133"/>
            <a:ext cx="5346409" cy="3189675"/>
          </a:xfrm>
          <a:prstGeom prst="rect">
            <a:avLst/>
          </a:prstGeom>
        </p:spPr>
      </p:pic>
      <p:sp>
        <p:nvSpPr>
          <p:cNvPr id="9" name="TextBox 8">
            <a:extLst>
              <a:ext uri="{FF2B5EF4-FFF2-40B4-BE49-F238E27FC236}">
                <a16:creationId xmlns:a16="http://schemas.microsoft.com/office/drawing/2014/main" id="{8AAECE76-5F73-4E6A-9147-5FC80412E610}"/>
              </a:ext>
            </a:extLst>
          </p:cNvPr>
          <p:cNvSpPr txBox="1"/>
          <p:nvPr/>
        </p:nvSpPr>
        <p:spPr>
          <a:xfrm>
            <a:off x="3513761" y="895038"/>
            <a:ext cx="3333013" cy="404262"/>
          </a:xfrm>
          <a:prstGeom prst="rect">
            <a:avLst/>
          </a:prstGeom>
          <a:solidFill>
            <a:srgbClr val="00B0F0">
              <a:alpha val="11000"/>
            </a:srgbClr>
          </a:solidFill>
        </p:spPr>
        <p:txBody>
          <a:bodyPr wrap="square" rtlCol="0">
            <a:spAutoFit/>
          </a:bodyPr>
          <a:lstStyle/>
          <a:p>
            <a:pPr algn="ctr"/>
            <a:r>
              <a:rPr lang="en-US" sz="2000" dirty="0">
                <a:solidFill>
                  <a:schemeClr val="bg1"/>
                </a:solidFill>
              </a:rPr>
              <a:t>SIGN UP FOR AN ACCOUNTC</a:t>
            </a:r>
            <a:endParaRPr lang="en-IN" sz="2000" dirty="0">
              <a:solidFill>
                <a:schemeClr val="bg1"/>
              </a:solidFill>
            </a:endParaRPr>
          </a:p>
        </p:txBody>
      </p:sp>
      <p:sp>
        <p:nvSpPr>
          <p:cNvPr id="10" name="TextBox 9">
            <a:extLst>
              <a:ext uri="{FF2B5EF4-FFF2-40B4-BE49-F238E27FC236}">
                <a16:creationId xmlns:a16="http://schemas.microsoft.com/office/drawing/2014/main" id="{A1B85BAC-A1C5-4BC0-9C4F-A32FFB236F1C}"/>
              </a:ext>
            </a:extLst>
          </p:cNvPr>
          <p:cNvSpPr txBox="1"/>
          <p:nvPr/>
        </p:nvSpPr>
        <p:spPr>
          <a:xfrm>
            <a:off x="3513761" y="5760831"/>
            <a:ext cx="3333013" cy="404262"/>
          </a:xfrm>
          <a:prstGeom prst="rect">
            <a:avLst/>
          </a:prstGeom>
          <a:solidFill>
            <a:srgbClr val="00B0F0">
              <a:alpha val="11000"/>
            </a:srgbClr>
          </a:solidFill>
        </p:spPr>
        <p:txBody>
          <a:bodyPr wrap="square" rtlCol="0">
            <a:spAutoFit/>
          </a:bodyPr>
          <a:lstStyle/>
          <a:p>
            <a:pPr algn="ctr"/>
            <a:r>
              <a:rPr lang="en-US" sz="2000" dirty="0">
                <a:solidFill>
                  <a:schemeClr val="bg1"/>
                </a:solidFill>
              </a:rPr>
              <a:t>SIGN IN TO YOUR ACCOUNT</a:t>
            </a:r>
            <a:endParaRPr lang="en-IN" sz="2000" dirty="0">
              <a:solidFill>
                <a:schemeClr val="bg1"/>
              </a:solidFill>
            </a:endParaRPr>
          </a:p>
        </p:txBody>
      </p:sp>
    </p:spTree>
    <p:extLst>
      <p:ext uri="{BB962C8B-B14F-4D97-AF65-F5344CB8AC3E}">
        <p14:creationId xmlns:p14="http://schemas.microsoft.com/office/powerpoint/2010/main" val="16862169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4">
            <a:extLst>
              <a:ext uri="{FF2B5EF4-FFF2-40B4-BE49-F238E27FC236}">
                <a16:creationId xmlns:a16="http://schemas.microsoft.com/office/drawing/2014/main" id="{AE5A8559-2DF9-4097-AADF-30B8EA602CA8}"/>
              </a:ext>
            </a:extLst>
          </p:cNvPr>
          <p:cNvPicPr>
            <a:picLocks noGrp="1" noChangeAspect="1"/>
          </p:cNvPicPr>
          <p:nvPr>
            <p:ph idx="1"/>
          </p:nvPr>
        </p:nvPicPr>
        <p:blipFill rotWithShape="1">
          <a:blip r:embed="rId2"/>
          <a:srcRect t="14666" r="2061" b="5947"/>
          <a:stretch/>
        </p:blipFill>
        <p:spPr>
          <a:xfrm>
            <a:off x="1651000" y="847374"/>
            <a:ext cx="8890000" cy="5006845"/>
          </a:xfrm>
        </p:spPr>
      </p:pic>
      <p:sp>
        <p:nvSpPr>
          <p:cNvPr id="12" name="TextBox 11">
            <a:extLst>
              <a:ext uri="{FF2B5EF4-FFF2-40B4-BE49-F238E27FC236}">
                <a16:creationId xmlns:a16="http://schemas.microsoft.com/office/drawing/2014/main" id="{C5932C42-3951-4EA9-8430-A83220734467}"/>
              </a:ext>
            </a:extLst>
          </p:cNvPr>
          <p:cNvSpPr txBox="1"/>
          <p:nvPr/>
        </p:nvSpPr>
        <p:spPr>
          <a:xfrm>
            <a:off x="3676955" y="5749016"/>
            <a:ext cx="4838090" cy="523220"/>
          </a:xfrm>
          <a:prstGeom prst="rect">
            <a:avLst/>
          </a:prstGeom>
          <a:solidFill>
            <a:srgbClr val="00B0F0">
              <a:alpha val="11000"/>
            </a:srgbClr>
          </a:solidFill>
        </p:spPr>
        <p:txBody>
          <a:bodyPr wrap="square" rtlCol="0">
            <a:spAutoFit/>
          </a:bodyPr>
          <a:lstStyle/>
          <a:p>
            <a:pPr algn="ctr"/>
            <a:r>
              <a:rPr lang="en-US" sz="2800" dirty="0">
                <a:solidFill>
                  <a:schemeClr val="bg1"/>
                </a:solidFill>
              </a:rPr>
              <a:t>HOME PAGE OF OUR WEBSITE</a:t>
            </a:r>
            <a:endParaRPr lang="en-IN" sz="2800" dirty="0">
              <a:solidFill>
                <a:schemeClr val="bg1"/>
              </a:solidFill>
            </a:endParaRPr>
          </a:p>
        </p:txBody>
      </p:sp>
    </p:spTree>
    <p:extLst>
      <p:ext uri="{BB962C8B-B14F-4D97-AF65-F5344CB8AC3E}">
        <p14:creationId xmlns:p14="http://schemas.microsoft.com/office/powerpoint/2010/main" val="35089803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B07A0B-E024-424B-836E-EB60A9B041E9}"/>
              </a:ext>
            </a:extLst>
          </p:cNvPr>
          <p:cNvPicPr>
            <a:picLocks noChangeAspect="1"/>
          </p:cNvPicPr>
          <p:nvPr/>
        </p:nvPicPr>
        <p:blipFill rotWithShape="1">
          <a:blip r:embed="rId2"/>
          <a:srcRect t="14567" r="1302" b="22863"/>
          <a:stretch/>
        </p:blipFill>
        <p:spPr>
          <a:xfrm>
            <a:off x="300917" y="761153"/>
            <a:ext cx="4710062" cy="2851270"/>
          </a:xfrm>
          <a:prstGeom prst="rect">
            <a:avLst/>
          </a:prstGeom>
        </p:spPr>
      </p:pic>
      <p:sp>
        <p:nvSpPr>
          <p:cNvPr id="11" name="TextBox 10">
            <a:extLst>
              <a:ext uri="{FF2B5EF4-FFF2-40B4-BE49-F238E27FC236}">
                <a16:creationId xmlns:a16="http://schemas.microsoft.com/office/drawing/2014/main" id="{0237C5E0-D49B-4772-ADA8-4AE5B8758F73}"/>
              </a:ext>
            </a:extLst>
          </p:cNvPr>
          <p:cNvSpPr txBox="1"/>
          <p:nvPr/>
        </p:nvSpPr>
        <p:spPr>
          <a:xfrm>
            <a:off x="4155656" y="6396335"/>
            <a:ext cx="3880688" cy="461665"/>
          </a:xfrm>
          <a:prstGeom prst="rect">
            <a:avLst/>
          </a:prstGeom>
          <a:solidFill>
            <a:srgbClr val="09044E">
              <a:alpha val="64000"/>
            </a:srgbClr>
          </a:solidFill>
        </p:spPr>
        <p:txBody>
          <a:bodyPr wrap="square" rtlCol="0">
            <a:spAutoFit/>
          </a:bodyPr>
          <a:lstStyle/>
          <a:p>
            <a:r>
              <a:rPr lang="en-US" sz="2400" dirty="0">
                <a:solidFill>
                  <a:schemeClr val="bg1"/>
                </a:solidFill>
              </a:rPr>
              <a:t>List of shares you’ve watched</a:t>
            </a:r>
            <a:endParaRPr lang="en-IN" sz="2400" dirty="0">
              <a:solidFill>
                <a:schemeClr val="bg1"/>
              </a:solidFill>
            </a:endParaRPr>
          </a:p>
        </p:txBody>
      </p:sp>
      <p:pic>
        <p:nvPicPr>
          <p:cNvPr id="5" name="Picture 4">
            <a:extLst>
              <a:ext uri="{FF2B5EF4-FFF2-40B4-BE49-F238E27FC236}">
                <a16:creationId xmlns:a16="http://schemas.microsoft.com/office/drawing/2014/main" id="{107BDA3A-2A37-44D9-84C4-BD2A9898C0C9}"/>
              </a:ext>
            </a:extLst>
          </p:cNvPr>
          <p:cNvPicPr>
            <a:picLocks noChangeAspect="1"/>
          </p:cNvPicPr>
          <p:nvPr/>
        </p:nvPicPr>
        <p:blipFill rotWithShape="1">
          <a:blip r:embed="rId3"/>
          <a:srcRect t="16554" r="1782" b="24899"/>
          <a:stretch/>
        </p:blipFill>
        <p:spPr>
          <a:xfrm>
            <a:off x="7113069" y="761153"/>
            <a:ext cx="4778015" cy="2892406"/>
          </a:xfrm>
          <a:prstGeom prst="rect">
            <a:avLst/>
          </a:prstGeom>
        </p:spPr>
      </p:pic>
      <p:pic>
        <p:nvPicPr>
          <p:cNvPr id="8" name="Content Placeholder 4">
            <a:extLst>
              <a:ext uri="{FF2B5EF4-FFF2-40B4-BE49-F238E27FC236}">
                <a16:creationId xmlns:a16="http://schemas.microsoft.com/office/drawing/2014/main" id="{85CF5D36-8E2D-45EF-B967-EBC4CD49CA51}"/>
              </a:ext>
            </a:extLst>
          </p:cNvPr>
          <p:cNvPicPr>
            <a:picLocks noGrp="1" noChangeAspect="1"/>
          </p:cNvPicPr>
          <p:nvPr>
            <p:ph idx="1"/>
          </p:nvPr>
        </p:nvPicPr>
        <p:blipFill rotWithShape="1">
          <a:blip r:embed="rId4"/>
          <a:srcRect t="15505" r="2074" b="10617"/>
          <a:stretch/>
        </p:blipFill>
        <p:spPr>
          <a:xfrm>
            <a:off x="3679897" y="3429000"/>
            <a:ext cx="4606529" cy="2968523"/>
          </a:xfrm>
        </p:spPr>
      </p:pic>
      <p:sp>
        <p:nvSpPr>
          <p:cNvPr id="9" name="TextBox 8">
            <a:extLst>
              <a:ext uri="{FF2B5EF4-FFF2-40B4-BE49-F238E27FC236}">
                <a16:creationId xmlns:a16="http://schemas.microsoft.com/office/drawing/2014/main" id="{17E9D876-2002-4DE8-8362-14C6ED3C3315}"/>
              </a:ext>
            </a:extLst>
          </p:cNvPr>
          <p:cNvSpPr txBox="1"/>
          <p:nvPr/>
        </p:nvSpPr>
        <p:spPr>
          <a:xfrm>
            <a:off x="4814485" y="1976735"/>
            <a:ext cx="2563030" cy="830997"/>
          </a:xfrm>
          <a:prstGeom prst="rect">
            <a:avLst/>
          </a:prstGeom>
          <a:solidFill>
            <a:srgbClr val="09044E">
              <a:alpha val="64000"/>
            </a:srgbClr>
          </a:solidFill>
        </p:spPr>
        <p:txBody>
          <a:bodyPr wrap="square" rtlCol="0">
            <a:spAutoFit/>
          </a:bodyPr>
          <a:lstStyle/>
          <a:p>
            <a:pPr algn="ctr"/>
            <a:r>
              <a:rPr lang="en-US" sz="2400" dirty="0">
                <a:solidFill>
                  <a:schemeClr val="bg1"/>
                </a:solidFill>
              </a:rPr>
              <a:t>Edit shares you’ve watched</a:t>
            </a:r>
            <a:endParaRPr lang="en-IN" sz="2400" dirty="0">
              <a:solidFill>
                <a:schemeClr val="bg1"/>
              </a:solidFill>
            </a:endParaRPr>
          </a:p>
        </p:txBody>
      </p:sp>
      <p:sp>
        <p:nvSpPr>
          <p:cNvPr id="10" name="TextBox 9">
            <a:extLst>
              <a:ext uri="{FF2B5EF4-FFF2-40B4-BE49-F238E27FC236}">
                <a16:creationId xmlns:a16="http://schemas.microsoft.com/office/drawing/2014/main" id="{684452BF-866B-4D19-94B5-9DE1BB68E64B}"/>
              </a:ext>
            </a:extLst>
          </p:cNvPr>
          <p:cNvSpPr txBox="1"/>
          <p:nvPr/>
        </p:nvSpPr>
        <p:spPr>
          <a:xfrm>
            <a:off x="249520" y="3427757"/>
            <a:ext cx="2563030" cy="369332"/>
          </a:xfrm>
          <a:prstGeom prst="rect">
            <a:avLst/>
          </a:prstGeom>
          <a:solidFill>
            <a:srgbClr val="09044E">
              <a:alpha val="64000"/>
            </a:srgbClr>
          </a:solidFill>
        </p:spPr>
        <p:txBody>
          <a:bodyPr wrap="square" rtlCol="0">
            <a:spAutoFit/>
          </a:bodyPr>
          <a:lstStyle/>
          <a:p>
            <a:pPr algn="ctr"/>
            <a:r>
              <a:rPr lang="en-US" dirty="0">
                <a:solidFill>
                  <a:schemeClr val="bg1"/>
                </a:solidFill>
              </a:rPr>
              <a:t>Add share to the list</a:t>
            </a:r>
            <a:endParaRPr lang="en-IN" dirty="0">
              <a:solidFill>
                <a:schemeClr val="bg1"/>
              </a:solidFill>
            </a:endParaRPr>
          </a:p>
        </p:txBody>
      </p:sp>
      <p:sp>
        <p:nvSpPr>
          <p:cNvPr id="12" name="TextBox 11">
            <a:extLst>
              <a:ext uri="{FF2B5EF4-FFF2-40B4-BE49-F238E27FC236}">
                <a16:creationId xmlns:a16="http://schemas.microsoft.com/office/drawing/2014/main" id="{5B06C07B-2587-422B-ABC0-44CA885E9357}"/>
              </a:ext>
            </a:extLst>
          </p:cNvPr>
          <p:cNvSpPr txBox="1"/>
          <p:nvPr/>
        </p:nvSpPr>
        <p:spPr>
          <a:xfrm>
            <a:off x="9462499" y="3587929"/>
            <a:ext cx="2729501" cy="369332"/>
          </a:xfrm>
          <a:prstGeom prst="rect">
            <a:avLst/>
          </a:prstGeom>
          <a:solidFill>
            <a:srgbClr val="09044E">
              <a:alpha val="64000"/>
            </a:srgbClr>
          </a:solidFill>
        </p:spPr>
        <p:txBody>
          <a:bodyPr wrap="square" rtlCol="0">
            <a:spAutoFit/>
          </a:bodyPr>
          <a:lstStyle/>
          <a:p>
            <a:pPr algn="ctr"/>
            <a:r>
              <a:rPr lang="en-US" dirty="0">
                <a:solidFill>
                  <a:schemeClr val="bg1"/>
                </a:solidFill>
              </a:rPr>
              <a:t>Remove share from the list</a:t>
            </a:r>
            <a:endParaRPr lang="en-IN" dirty="0">
              <a:solidFill>
                <a:schemeClr val="bg1"/>
              </a:solidFill>
            </a:endParaRPr>
          </a:p>
        </p:txBody>
      </p:sp>
    </p:spTree>
    <p:extLst>
      <p:ext uri="{BB962C8B-B14F-4D97-AF65-F5344CB8AC3E}">
        <p14:creationId xmlns:p14="http://schemas.microsoft.com/office/powerpoint/2010/main" val="18111403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17138502-44E6-421D-8557-D5FE7CA6C326}"/>
              </a:ext>
            </a:extLst>
          </p:cNvPr>
          <p:cNvPicPr>
            <a:picLocks noChangeAspect="1"/>
          </p:cNvPicPr>
          <p:nvPr/>
        </p:nvPicPr>
        <p:blipFill rotWithShape="1">
          <a:blip r:embed="rId2"/>
          <a:srcRect t="13777" r="1856" b="4891"/>
          <a:stretch/>
        </p:blipFill>
        <p:spPr>
          <a:xfrm>
            <a:off x="279450" y="1045372"/>
            <a:ext cx="4628183" cy="2157411"/>
          </a:xfrm>
          <a:prstGeom prst="rect">
            <a:avLst/>
          </a:prstGeom>
        </p:spPr>
      </p:pic>
      <p:pic>
        <p:nvPicPr>
          <p:cNvPr id="9" name="Picture 8">
            <a:extLst>
              <a:ext uri="{FF2B5EF4-FFF2-40B4-BE49-F238E27FC236}">
                <a16:creationId xmlns:a16="http://schemas.microsoft.com/office/drawing/2014/main" id="{3DF9FBA3-06BF-449E-AD49-5EA1431B73E1}"/>
              </a:ext>
            </a:extLst>
          </p:cNvPr>
          <p:cNvPicPr>
            <a:picLocks noChangeAspect="1"/>
          </p:cNvPicPr>
          <p:nvPr/>
        </p:nvPicPr>
        <p:blipFill rotWithShape="1">
          <a:blip r:embed="rId3"/>
          <a:srcRect t="15631" r="2210" b="15689"/>
          <a:stretch/>
        </p:blipFill>
        <p:spPr>
          <a:xfrm>
            <a:off x="7284367" y="992982"/>
            <a:ext cx="4709108" cy="2209801"/>
          </a:xfrm>
          <a:prstGeom prst="rect">
            <a:avLst/>
          </a:prstGeom>
        </p:spPr>
      </p:pic>
      <p:sp>
        <p:nvSpPr>
          <p:cNvPr id="10" name="TextBox 9">
            <a:extLst>
              <a:ext uri="{FF2B5EF4-FFF2-40B4-BE49-F238E27FC236}">
                <a16:creationId xmlns:a16="http://schemas.microsoft.com/office/drawing/2014/main" id="{1A4C2763-210E-4372-8759-B967C4ECEEEF}"/>
              </a:ext>
            </a:extLst>
          </p:cNvPr>
          <p:cNvSpPr txBox="1"/>
          <p:nvPr/>
        </p:nvSpPr>
        <p:spPr>
          <a:xfrm>
            <a:off x="5078070" y="1636251"/>
            <a:ext cx="2035860" cy="523220"/>
          </a:xfrm>
          <a:prstGeom prst="rect">
            <a:avLst/>
          </a:prstGeom>
          <a:solidFill>
            <a:srgbClr val="00B0F0">
              <a:alpha val="11000"/>
            </a:srgbClr>
          </a:solidFill>
        </p:spPr>
        <p:txBody>
          <a:bodyPr wrap="square" rtlCol="0">
            <a:spAutoFit/>
          </a:bodyPr>
          <a:lstStyle/>
          <a:p>
            <a:pPr algn="ctr"/>
            <a:r>
              <a:rPr lang="en-US" sz="2800" dirty="0">
                <a:solidFill>
                  <a:schemeClr val="bg1"/>
                </a:solidFill>
              </a:rPr>
              <a:t>BUY SHARES</a:t>
            </a:r>
            <a:endParaRPr lang="en-IN" sz="2800" dirty="0">
              <a:solidFill>
                <a:schemeClr val="bg1"/>
              </a:solidFill>
            </a:endParaRPr>
          </a:p>
        </p:txBody>
      </p:sp>
      <p:sp>
        <p:nvSpPr>
          <p:cNvPr id="12" name="TextBox 11">
            <a:extLst>
              <a:ext uri="{FF2B5EF4-FFF2-40B4-BE49-F238E27FC236}">
                <a16:creationId xmlns:a16="http://schemas.microsoft.com/office/drawing/2014/main" id="{25B30EA4-DA6D-4CC3-BB94-FEC2B69CD79A}"/>
              </a:ext>
            </a:extLst>
          </p:cNvPr>
          <p:cNvSpPr txBox="1"/>
          <p:nvPr/>
        </p:nvSpPr>
        <p:spPr>
          <a:xfrm>
            <a:off x="5078070" y="4698530"/>
            <a:ext cx="2035860" cy="523220"/>
          </a:xfrm>
          <a:prstGeom prst="rect">
            <a:avLst/>
          </a:prstGeom>
          <a:solidFill>
            <a:srgbClr val="00B0F0">
              <a:alpha val="11000"/>
            </a:srgbClr>
          </a:solidFill>
        </p:spPr>
        <p:txBody>
          <a:bodyPr wrap="square" rtlCol="0">
            <a:spAutoFit/>
          </a:bodyPr>
          <a:lstStyle/>
          <a:p>
            <a:pPr algn="ctr"/>
            <a:r>
              <a:rPr lang="en-US" sz="2800" dirty="0">
                <a:solidFill>
                  <a:schemeClr val="bg1"/>
                </a:solidFill>
              </a:rPr>
              <a:t>SELL SHARES</a:t>
            </a:r>
            <a:endParaRPr lang="en-IN" sz="2800" dirty="0">
              <a:solidFill>
                <a:schemeClr val="bg1"/>
              </a:solidFill>
            </a:endParaRPr>
          </a:p>
        </p:txBody>
      </p:sp>
      <p:pic>
        <p:nvPicPr>
          <p:cNvPr id="5" name="Picture 4">
            <a:extLst>
              <a:ext uri="{FF2B5EF4-FFF2-40B4-BE49-F238E27FC236}">
                <a16:creationId xmlns:a16="http://schemas.microsoft.com/office/drawing/2014/main" id="{B47A4B03-8A0E-463D-9613-DB8EE0940DC9}"/>
              </a:ext>
            </a:extLst>
          </p:cNvPr>
          <p:cNvPicPr>
            <a:picLocks noChangeAspect="1"/>
          </p:cNvPicPr>
          <p:nvPr/>
        </p:nvPicPr>
        <p:blipFill rotWithShape="1">
          <a:blip r:embed="rId4"/>
          <a:srcRect l="-69" t="14358" r="2526" b="7838"/>
          <a:stretch/>
        </p:blipFill>
        <p:spPr>
          <a:xfrm>
            <a:off x="258140" y="4052682"/>
            <a:ext cx="4712424" cy="2338133"/>
          </a:xfrm>
          <a:prstGeom prst="rect">
            <a:avLst/>
          </a:prstGeom>
        </p:spPr>
      </p:pic>
      <p:pic>
        <p:nvPicPr>
          <p:cNvPr id="7" name="Picture 6">
            <a:extLst>
              <a:ext uri="{FF2B5EF4-FFF2-40B4-BE49-F238E27FC236}">
                <a16:creationId xmlns:a16="http://schemas.microsoft.com/office/drawing/2014/main" id="{5140207C-34FE-488D-849F-C7561C5508F8}"/>
              </a:ext>
            </a:extLst>
          </p:cNvPr>
          <p:cNvPicPr>
            <a:picLocks noChangeAspect="1"/>
          </p:cNvPicPr>
          <p:nvPr/>
        </p:nvPicPr>
        <p:blipFill rotWithShape="1">
          <a:blip r:embed="rId5"/>
          <a:srcRect t="15986" r="2285" b="5574"/>
          <a:stretch/>
        </p:blipFill>
        <p:spPr>
          <a:xfrm>
            <a:off x="7328943" y="4112611"/>
            <a:ext cx="4664532" cy="2222168"/>
          </a:xfrm>
          <a:prstGeom prst="rect">
            <a:avLst/>
          </a:prstGeom>
        </p:spPr>
      </p:pic>
    </p:spTree>
    <p:extLst>
      <p:ext uri="{BB962C8B-B14F-4D97-AF65-F5344CB8AC3E}">
        <p14:creationId xmlns:p14="http://schemas.microsoft.com/office/powerpoint/2010/main" val="38970049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CC41C2C8-C0B4-49AB-B585-E5D9F8A7F1AB}"/>
              </a:ext>
            </a:extLst>
          </p:cNvPr>
          <p:cNvPicPr>
            <a:picLocks noGrp="1" noChangeAspect="1"/>
          </p:cNvPicPr>
          <p:nvPr>
            <p:ph idx="1"/>
          </p:nvPr>
        </p:nvPicPr>
        <p:blipFill rotWithShape="1">
          <a:blip r:embed="rId2"/>
          <a:srcRect t="14316" r="1404" b="5282"/>
          <a:stretch/>
        </p:blipFill>
        <p:spPr>
          <a:xfrm>
            <a:off x="491811" y="902032"/>
            <a:ext cx="5494946" cy="2830664"/>
          </a:xfrm>
        </p:spPr>
      </p:pic>
      <p:pic>
        <p:nvPicPr>
          <p:cNvPr id="10" name="Content Placeholder 4">
            <a:extLst>
              <a:ext uri="{FF2B5EF4-FFF2-40B4-BE49-F238E27FC236}">
                <a16:creationId xmlns:a16="http://schemas.microsoft.com/office/drawing/2014/main" id="{49F94042-C6D8-44A0-8669-DC83F5D3A822}"/>
              </a:ext>
            </a:extLst>
          </p:cNvPr>
          <p:cNvPicPr>
            <a:picLocks noChangeAspect="1"/>
          </p:cNvPicPr>
          <p:nvPr/>
        </p:nvPicPr>
        <p:blipFill rotWithShape="1">
          <a:blip r:embed="rId3"/>
          <a:srcRect t="14874" r="1348" b="26378"/>
          <a:stretch/>
        </p:blipFill>
        <p:spPr>
          <a:xfrm>
            <a:off x="3691185" y="3732696"/>
            <a:ext cx="5546356" cy="2536024"/>
          </a:xfrm>
          <a:prstGeom prst="rect">
            <a:avLst/>
          </a:prstGeom>
        </p:spPr>
      </p:pic>
      <p:pic>
        <p:nvPicPr>
          <p:cNvPr id="11" name="Content Placeholder 4">
            <a:extLst>
              <a:ext uri="{FF2B5EF4-FFF2-40B4-BE49-F238E27FC236}">
                <a16:creationId xmlns:a16="http://schemas.microsoft.com/office/drawing/2014/main" id="{6F56BB8E-52F5-4E0B-A436-1295A03E787C}"/>
              </a:ext>
            </a:extLst>
          </p:cNvPr>
          <p:cNvPicPr>
            <a:picLocks noChangeAspect="1"/>
          </p:cNvPicPr>
          <p:nvPr/>
        </p:nvPicPr>
        <p:blipFill rotWithShape="1">
          <a:blip r:embed="rId4"/>
          <a:srcRect t="15017" r="2325" b="26702"/>
          <a:stretch/>
        </p:blipFill>
        <p:spPr>
          <a:xfrm>
            <a:off x="6205244" y="902032"/>
            <a:ext cx="5759413" cy="2830664"/>
          </a:xfrm>
          <a:prstGeom prst="rect">
            <a:avLst/>
          </a:prstGeom>
        </p:spPr>
      </p:pic>
      <p:sp>
        <p:nvSpPr>
          <p:cNvPr id="12" name="TextBox 11">
            <a:extLst>
              <a:ext uri="{FF2B5EF4-FFF2-40B4-BE49-F238E27FC236}">
                <a16:creationId xmlns:a16="http://schemas.microsoft.com/office/drawing/2014/main" id="{BDB43FD0-C8F6-4579-B0E6-834C05002076}"/>
              </a:ext>
            </a:extLst>
          </p:cNvPr>
          <p:cNvSpPr txBox="1"/>
          <p:nvPr/>
        </p:nvSpPr>
        <p:spPr>
          <a:xfrm>
            <a:off x="10076168" y="3630012"/>
            <a:ext cx="1888489" cy="523220"/>
          </a:xfrm>
          <a:prstGeom prst="rect">
            <a:avLst/>
          </a:prstGeom>
          <a:solidFill>
            <a:srgbClr val="09044E">
              <a:alpha val="64000"/>
            </a:srgbClr>
          </a:solidFill>
        </p:spPr>
        <p:txBody>
          <a:bodyPr wrap="square" rtlCol="0">
            <a:spAutoFit/>
          </a:bodyPr>
          <a:lstStyle/>
          <a:p>
            <a:r>
              <a:rPr lang="en-US" sz="2800" dirty="0">
                <a:solidFill>
                  <a:schemeClr val="bg1"/>
                </a:solidFill>
              </a:rPr>
              <a:t>Cards Used</a:t>
            </a:r>
            <a:endParaRPr lang="en-IN" sz="2800" dirty="0">
              <a:solidFill>
                <a:schemeClr val="bg1"/>
              </a:solidFill>
            </a:endParaRPr>
          </a:p>
        </p:txBody>
      </p:sp>
      <p:sp>
        <p:nvSpPr>
          <p:cNvPr id="13" name="TextBox 12">
            <a:extLst>
              <a:ext uri="{FF2B5EF4-FFF2-40B4-BE49-F238E27FC236}">
                <a16:creationId xmlns:a16="http://schemas.microsoft.com/office/drawing/2014/main" id="{381C424E-57B9-4A67-A9C2-04B9752995A9}"/>
              </a:ext>
            </a:extLst>
          </p:cNvPr>
          <p:cNvSpPr txBox="1"/>
          <p:nvPr/>
        </p:nvSpPr>
        <p:spPr>
          <a:xfrm>
            <a:off x="504982" y="3630012"/>
            <a:ext cx="2967716" cy="523220"/>
          </a:xfrm>
          <a:prstGeom prst="rect">
            <a:avLst/>
          </a:prstGeom>
          <a:solidFill>
            <a:srgbClr val="09044E">
              <a:alpha val="64000"/>
            </a:srgbClr>
          </a:solidFill>
        </p:spPr>
        <p:txBody>
          <a:bodyPr wrap="square" rtlCol="0">
            <a:spAutoFit/>
          </a:bodyPr>
          <a:lstStyle/>
          <a:p>
            <a:r>
              <a:rPr lang="en-US" sz="2800" dirty="0">
                <a:solidFill>
                  <a:schemeClr val="bg1"/>
                </a:solidFill>
              </a:rPr>
              <a:t>Transaction History</a:t>
            </a:r>
            <a:endParaRPr lang="en-IN" sz="2800" dirty="0">
              <a:solidFill>
                <a:schemeClr val="bg1"/>
              </a:solidFill>
            </a:endParaRPr>
          </a:p>
        </p:txBody>
      </p:sp>
      <p:sp>
        <p:nvSpPr>
          <p:cNvPr id="14" name="TextBox 13">
            <a:extLst>
              <a:ext uri="{FF2B5EF4-FFF2-40B4-BE49-F238E27FC236}">
                <a16:creationId xmlns:a16="http://schemas.microsoft.com/office/drawing/2014/main" id="{9328DD81-714E-4BB6-931C-6CA6D77163CA}"/>
              </a:ext>
            </a:extLst>
          </p:cNvPr>
          <p:cNvSpPr txBox="1"/>
          <p:nvPr/>
        </p:nvSpPr>
        <p:spPr>
          <a:xfrm>
            <a:off x="5986757" y="6181818"/>
            <a:ext cx="1429379" cy="523220"/>
          </a:xfrm>
          <a:prstGeom prst="rect">
            <a:avLst/>
          </a:prstGeom>
          <a:solidFill>
            <a:srgbClr val="09044E">
              <a:alpha val="64000"/>
            </a:srgbClr>
          </a:solidFill>
        </p:spPr>
        <p:txBody>
          <a:bodyPr wrap="square" rtlCol="0">
            <a:spAutoFit/>
          </a:bodyPr>
          <a:lstStyle/>
          <a:p>
            <a:r>
              <a:rPr lang="en-US" sz="2800" dirty="0">
                <a:solidFill>
                  <a:schemeClr val="bg1"/>
                </a:solidFill>
              </a:rPr>
              <a:t>Portfolio</a:t>
            </a:r>
            <a:endParaRPr lang="en-IN" sz="2800" dirty="0">
              <a:solidFill>
                <a:schemeClr val="bg1"/>
              </a:solidFill>
            </a:endParaRPr>
          </a:p>
        </p:txBody>
      </p:sp>
    </p:spTree>
    <p:extLst>
      <p:ext uri="{BB962C8B-B14F-4D97-AF65-F5344CB8AC3E}">
        <p14:creationId xmlns:p14="http://schemas.microsoft.com/office/powerpoint/2010/main" val="14006871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548A911-9941-4932-A28B-13D6D42538CD}"/>
              </a:ext>
            </a:extLst>
          </p:cNvPr>
          <p:cNvPicPr>
            <a:picLocks noGrp="1" noChangeAspect="1"/>
          </p:cNvPicPr>
          <p:nvPr>
            <p:ph idx="1"/>
          </p:nvPr>
        </p:nvPicPr>
        <p:blipFill rotWithShape="1">
          <a:blip r:embed="rId2"/>
          <a:srcRect t="15325" r="1296" b="31217"/>
          <a:stretch/>
        </p:blipFill>
        <p:spPr>
          <a:xfrm>
            <a:off x="170447" y="843928"/>
            <a:ext cx="4909554" cy="2585072"/>
          </a:xfrm>
        </p:spPr>
      </p:pic>
      <p:pic>
        <p:nvPicPr>
          <p:cNvPr id="9" name="Picture 8">
            <a:extLst>
              <a:ext uri="{FF2B5EF4-FFF2-40B4-BE49-F238E27FC236}">
                <a16:creationId xmlns:a16="http://schemas.microsoft.com/office/drawing/2014/main" id="{99DF445E-4A90-47C9-BC79-4E3B2817A4A2}"/>
              </a:ext>
            </a:extLst>
          </p:cNvPr>
          <p:cNvPicPr>
            <a:picLocks noChangeAspect="1"/>
          </p:cNvPicPr>
          <p:nvPr/>
        </p:nvPicPr>
        <p:blipFill rotWithShape="1">
          <a:blip r:embed="rId3"/>
          <a:srcRect t="15876" r="1645" b="25511"/>
          <a:stretch/>
        </p:blipFill>
        <p:spPr>
          <a:xfrm>
            <a:off x="7112000" y="843928"/>
            <a:ext cx="4878989" cy="2585072"/>
          </a:xfrm>
          <a:prstGeom prst="rect">
            <a:avLst/>
          </a:prstGeom>
        </p:spPr>
      </p:pic>
      <p:sp>
        <p:nvSpPr>
          <p:cNvPr id="10" name="TextBox 9">
            <a:extLst>
              <a:ext uri="{FF2B5EF4-FFF2-40B4-BE49-F238E27FC236}">
                <a16:creationId xmlns:a16="http://schemas.microsoft.com/office/drawing/2014/main" id="{93ED9259-E111-4E36-811B-11E8F661CB40}"/>
              </a:ext>
            </a:extLst>
          </p:cNvPr>
          <p:cNvSpPr txBox="1"/>
          <p:nvPr/>
        </p:nvSpPr>
        <p:spPr>
          <a:xfrm>
            <a:off x="4961083" y="2136464"/>
            <a:ext cx="2396067" cy="954107"/>
          </a:xfrm>
          <a:prstGeom prst="rect">
            <a:avLst/>
          </a:prstGeom>
          <a:solidFill>
            <a:srgbClr val="00B0F0">
              <a:alpha val="11000"/>
            </a:srgbClr>
          </a:solidFill>
        </p:spPr>
        <p:txBody>
          <a:bodyPr wrap="square" rtlCol="0">
            <a:spAutoFit/>
          </a:bodyPr>
          <a:lstStyle/>
          <a:p>
            <a:pPr algn="ctr"/>
            <a:r>
              <a:rPr lang="en-US" sz="2800" dirty="0">
                <a:solidFill>
                  <a:schemeClr val="bg1"/>
                </a:solidFill>
              </a:rPr>
              <a:t>Stock Analysis </a:t>
            </a:r>
          </a:p>
          <a:p>
            <a:pPr algn="ctr"/>
            <a:r>
              <a:rPr lang="en-US" sz="2800" dirty="0">
                <a:solidFill>
                  <a:schemeClr val="bg1"/>
                </a:solidFill>
              </a:rPr>
              <a:t>Page</a:t>
            </a:r>
            <a:endParaRPr lang="en-IN" sz="2800" dirty="0">
              <a:solidFill>
                <a:schemeClr val="bg1"/>
              </a:solidFill>
            </a:endParaRPr>
          </a:p>
        </p:txBody>
      </p:sp>
      <p:pic>
        <p:nvPicPr>
          <p:cNvPr id="11" name="Picture 10">
            <a:extLst>
              <a:ext uri="{FF2B5EF4-FFF2-40B4-BE49-F238E27FC236}">
                <a16:creationId xmlns:a16="http://schemas.microsoft.com/office/drawing/2014/main" id="{6B2462E6-A3C4-496B-83BA-041965154F25}"/>
              </a:ext>
            </a:extLst>
          </p:cNvPr>
          <p:cNvPicPr>
            <a:picLocks noChangeAspect="1"/>
          </p:cNvPicPr>
          <p:nvPr/>
        </p:nvPicPr>
        <p:blipFill rotWithShape="1">
          <a:blip r:embed="rId4"/>
          <a:srcRect t="14820" r="1592" b="7301"/>
          <a:stretch/>
        </p:blipFill>
        <p:spPr>
          <a:xfrm>
            <a:off x="3461538" y="3405837"/>
            <a:ext cx="5268924" cy="2928943"/>
          </a:xfrm>
          <a:prstGeom prst="rect">
            <a:avLst/>
          </a:prstGeom>
        </p:spPr>
      </p:pic>
      <p:sp>
        <p:nvSpPr>
          <p:cNvPr id="13" name="TextBox 12">
            <a:extLst>
              <a:ext uri="{FF2B5EF4-FFF2-40B4-BE49-F238E27FC236}">
                <a16:creationId xmlns:a16="http://schemas.microsoft.com/office/drawing/2014/main" id="{4D78A4ED-0700-42FA-8C6D-4215BBB47CD7}"/>
              </a:ext>
            </a:extLst>
          </p:cNvPr>
          <p:cNvSpPr txBox="1"/>
          <p:nvPr/>
        </p:nvSpPr>
        <p:spPr>
          <a:xfrm>
            <a:off x="4884967" y="6223020"/>
            <a:ext cx="3438684" cy="523220"/>
          </a:xfrm>
          <a:prstGeom prst="rect">
            <a:avLst/>
          </a:prstGeom>
          <a:solidFill>
            <a:srgbClr val="00B0F0">
              <a:alpha val="11000"/>
            </a:srgbClr>
          </a:solidFill>
        </p:spPr>
        <p:txBody>
          <a:bodyPr wrap="square" rtlCol="0">
            <a:spAutoFit/>
          </a:bodyPr>
          <a:lstStyle/>
          <a:p>
            <a:pPr algn="ctr"/>
            <a:r>
              <a:rPr lang="en-US" sz="2800" dirty="0">
                <a:solidFill>
                  <a:schemeClr val="bg1"/>
                </a:solidFill>
              </a:rPr>
              <a:t>Summary of the Stock</a:t>
            </a:r>
            <a:endParaRPr lang="en-IN" sz="2800" dirty="0">
              <a:solidFill>
                <a:schemeClr val="bg1"/>
              </a:solidFill>
            </a:endParaRPr>
          </a:p>
        </p:txBody>
      </p:sp>
    </p:spTree>
    <p:extLst>
      <p:ext uri="{BB962C8B-B14F-4D97-AF65-F5344CB8AC3E}">
        <p14:creationId xmlns:p14="http://schemas.microsoft.com/office/powerpoint/2010/main" val="20623969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a:extLst>
              <a:ext uri="{FF2B5EF4-FFF2-40B4-BE49-F238E27FC236}">
                <a16:creationId xmlns:a16="http://schemas.microsoft.com/office/drawing/2014/main" id="{988C3AA0-0B7D-410A-A667-23DB80080598}"/>
              </a:ext>
            </a:extLst>
          </p:cNvPr>
          <p:cNvPicPr>
            <a:picLocks noGrp="1" noChangeAspect="1"/>
          </p:cNvPicPr>
          <p:nvPr>
            <p:ph idx="1"/>
          </p:nvPr>
        </p:nvPicPr>
        <p:blipFill rotWithShape="1">
          <a:blip r:embed="rId2"/>
          <a:srcRect t="13567" r="1639" b="19189"/>
          <a:stretch/>
        </p:blipFill>
        <p:spPr>
          <a:xfrm>
            <a:off x="173685" y="2174451"/>
            <a:ext cx="6251712" cy="2887578"/>
          </a:xfrm>
        </p:spPr>
      </p:pic>
      <p:sp>
        <p:nvSpPr>
          <p:cNvPr id="8" name="TextBox 7">
            <a:extLst>
              <a:ext uri="{FF2B5EF4-FFF2-40B4-BE49-F238E27FC236}">
                <a16:creationId xmlns:a16="http://schemas.microsoft.com/office/drawing/2014/main" id="{AF5981D8-6083-4E16-A9C8-719657DBEB96}"/>
              </a:ext>
            </a:extLst>
          </p:cNvPr>
          <p:cNvSpPr txBox="1"/>
          <p:nvPr/>
        </p:nvSpPr>
        <p:spPr>
          <a:xfrm>
            <a:off x="1675005" y="4995778"/>
            <a:ext cx="2918919" cy="523220"/>
          </a:xfrm>
          <a:prstGeom prst="rect">
            <a:avLst/>
          </a:prstGeom>
          <a:solidFill>
            <a:srgbClr val="00B0F0">
              <a:alpha val="11000"/>
            </a:srgbClr>
          </a:solidFill>
        </p:spPr>
        <p:txBody>
          <a:bodyPr wrap="square" rtlCol="0">
            <a:spAutoFit/>
          </a:bodyPr>
          <a:lstStyle/>
          <a:p>
            <a:pPr algn="ctr"/>
            <a:r>
              <a:rPr lang="en-US" sz="2800" dirty="0">
                <a:solidFill>
                  <a:schemeClr val="bg1"/>
                </a:solidFill>
              </a:rPr>
              <a:t>Candlestick </a:t>
            </a:r>
            <a:endParaRPr lang="en-IN" sz="2800" dirty="0">
              <a:solidFill>
                <a:schemeClr val="bg1"/>
              </a:solidFill>
            </a:endParaRPr>
          </a:p>
        </p:txBody>
      </p:sp>
      <p:pic>
        <p:nvPicPr>
          <p:cNvPr id="9" name="Content Placeholder 4">
            <a:extLst>
              <a:ext uri="{FF2B5EF4-FFF2-40B4-BE49-F238E27FC236}">
                <a16:creationId xmlns:a16="http://schemas.microsoft.com/office/drawing/2014/main" id="{CFC13DE8-5394-40AC-BFFF-1BA237A56590}"/>
              </a:ext>
            </a:extLst>
          </p:cNvPr>
          <p:cNvPicPr>
            <a:picLocks noChangeAspect="1"/>
          </p:cNvPicPr>
          <p:nvPr/>
        </p:nvPicPr>
        <p:blipFill rotWithShape="1">
          <a:blip r:embed="rId3"/>
          <a:srcRect l="1501" t="14520" r="1035" b="4527"/>
          <a:stretch/>
        </p:blipFill>
        <p:spPr>
          <a:xfrm>
            <a:off x="6263282" y="208601"/>
            <a:ext cx="5630033" cy="2630433"/>
          </a:xfrm>
          <a:prstGeom prst="rect">
            <a:avLst/>
          </a:prstGeom>
        </p:spPr>
      </p:pic>
      <p:pic>
        <p:nvPicPr>
          <p:cNvPr id="10" name="Picture 9">
            <a:extLst>
              <a:ext uri="{FF2B5EF4-FFF2-40B4-BE49-F238E27FC236}">
                <a16:creationId xmlns:a16="http://schemas.microsoft.com/office/drawing/2014/main" id="{EA19D10A-73AC-4408-9DF3-D3D6E00B6563}"/>
              </a:ext>
            </a:extLst>
          </p:cNvPr>
          <p:cNvPicPr>
            <a:picLocks noChangeAspect="1"/>
          </p:cNvPicPr>
          <p:nvPr/>
        </p:nvPicPr>
        <p:blipFill rotWithShape="1">
          <a:blip r:embed="rId4"/>
          <a:srcRect l="2147" t="28386" r="2168" b="9018"/>
          <a:stretch/>
        </p:blipFill>
        <p:spPr>
          <a:xfrm>
            <a:off x="6263282" y="4407501"/>
            <a:ext cx="5716751" cy="2222995"/>
          </a:xfrm>
          <a:prstGeom prst="rect">
            <a:avLst/>
          </a:prstGeom>
        </p:spPr>
      </p:pic>
      <p:sp>
        <p:nvSpPr>
          <p:cNvPr id="11" name="TextBox 10">
            <a:extLst>
              <a:ext uri="{FF2B5EF4-FFF2-40B4-BE49-F238E27FC236}">
                <a16:creationId xmlns:a16="http://schemas.microsoft.com/office/drawing/2014/main" id="{A45FA25B-5F67-4027-B3E9-EEDB4B71DBF4}"/>
              </a:ext>
            </a:extLst>
          </p:cNvPr>
          <p:cNvSpPr txBox="1"/>
          <p:nvPr/>
        </p:nvSpPr>
        <p:spPr>
          <a:xfrm>
            <a:off x="7379884" y="2972596"/>
            <a:ext cx="3483545" cy="1384995"/>
          </a:xfrm>
          <a:prstGeom prst="rect">
            <a:avLst/>
          </a:prstGeom>
          <a:solidFill>
            <a:srgbClr val="00B0F0">
              <a:alpha val="11000"/>
            </a:srgbClr>
          </a:solidFill>
        </p:spPr>
        <p:txBody>
          <a:bodyPr wrap="square" rtlCol="0">
            <a:spAutoFit/>
          </a:bodyPr>
          <a:lstStyle/>
          <a:p>
            <a:pPr algn="ctr"/>
            <a:r>
              <a:rPr lang="en-US" sz="2800" dirty="0">
                <a:solidFill>
                  <a:schemeClr val="bg1"/>
                </a:solidFill>
              </a:rPr>
              <a:t>MOVING AVERAGE FOR 5,8, 13 &amp; 30- DAY RESPECTIVELY</a:t>
            </a:r>
            <a:endParaRPr lang="en-IN" sz="2800" dirty="0">
              <a:solidFill>
                <a:schemeClr val="bg1"/>
              </a:solidFill>
            </a:endParaRPr>
          </a:p>
        </p:txBody>
      </p:sp>
    </p:spTree>
    <p:extLst>
      <p:ext uri="{BB962C8B-B14F-4D97-AF65-F5344CB8AC3E}">
        <p14:creationId xmlns:p14="http://schemas.microsoft.com/office/powerpoint/2010/main" val="1049293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B6B942C-C142-46C8-B846-1FFB1FF2A8E4}"/>
              </a:ext>
            </a:extLst>
          </p:cNvPr>
          <p:cNvPicPr>
            <a:picLocks noGrp="1" noChangeAspect="1"/>
          </p:cNvPicPr>
          <p:nvPr>
            <p:ph idx="1"/>
          </p:nvPr>
        </p:nvPicPr>
        <p:blipFill rotWithShape="1">
          <a:blip r:embed="rId2"/>
          <a:srcRect t="14098" r="2342" b="4772"/>
          <a:stretch/>
        </p:blipFill>
        <p:spPr>
          <a:xfrm>
            <a:off x="6259025" y="142241"/>
            <a:ext cx="5556581" cy="2441812"/>
          </a:xfrm>
        </p:spPr>
      </p:pic>
      <p:pic>
        <p:nvPicPr>
          <p:cNvPr id="7" name="Picture 6">
            <a:extLst>
              <a:ext uri="{FF2B5EF4-FFF2-40B4-BE49-F238E27FC236}">
                <a16:creationId xmlns:a16="http://schemas.microsoft.com/office/drawing/2014/main" id="{92C91920-DE6C-476D-A7EB-C5A33786DC16}"/>
              </a:ext>
            </a:extLst>
          </p:cNvPr>
          <p:cNvPicPr>
            <a:picLocks noChangeAspect="1"/>
          </p:cNvPicPr>
          <p:nvPr/>
        </p:nvPicPr>
        <p:blipFill rotWithShape="1">
          <a:blip r:embed="rId3"/>
          <a:srcRect l="1098" t="13664" r="2033" b="4934"/>
          <a:stretch/>
        </p:blipFill>
        <p:spPr>
          <a:xfrm>
            <a:off x="6339840" y="2599293"/>
            <a:ext cx="5475766" cy="2077720"/>
          </a:xfrm>
          <a:prstGeom prst="rect">
            <a:avLst/>
          </a:prstGeom>
        </p:spPr>
      </p:pic>
      <p:pic>
        <p:nvPicPr>
          <p:cNvPr id="8" name="Content Placeholder 4">
            <a:extLst>
              <a:ext uri="{FF2B5EF4-FFF2-40B4-BE49-F238E27FC236}">
                <a16:creationId xmlns:a16="http://schemas.microsoft.com/office/drawing/2014/main" id="{27583EF1-A116-4441-ABC4-0A7569CC5EF0}"/>
              </a:ext>
            </a:extLst>
          </p:cNvPr>
          <p:cNvPicPr>
            <a:picLocks noChangeAspect="1"/>
          </p:cNvPicPr>
          <p:nvPr/>
        </p:nvPicPr>
        <p:blipFill rotWithShape="1">
          <a:blip r:embed="rId4"/>
          <a:srcRect t="14520" r="1733" b="12258"/>
          <a:stretch/>
        </p:blipFill>
        <p:spPr>
          <a:xfrm>
            <a:off x="6339840" y="4677013"/>
            <a:ext cx="5475767" cy="2138148"/>
          </a:xfrm>
          <a:prstGeom prst="rect">
            <a:avLst/>
          </a:prstGeom>
        </p:spPr>
      </p:pic>
      <p:sp>
        <p:nvSpPr>
          <p:cNvPr id="9" name="TextBox 8">
            <a:extLst>
              <a:ext uri="{FF2B5EF4-FFF2-40B4-BE49-F238E27FC236}">
                <a16:creationId xmlns:a16="http://schemas.microsoft.com/office/drawing/2014/main" id="{98381039-1982-4A9D-B73C-A25385EE2805}"/>
              </a:ext>
            </a:extLst>
          </p:cNvPr>
          <p:cNvSpPr txBox="1"/>
          <p:nvPr/>
        </p:nvSpPr>
        <p:spPr>
          <a:xfrm>
            <a:off x="2975485" y="1298823"/>
            <a:ext cx="3516755" cy="523220"/>
          </a:xfrm>
          <a:prstGeom prst="rect">
            <a:avLst/>
          </a:prstGeom>
          <a:solidFill>
            <a:srgbClr val="00B0F0">
              <a:alpha val="11000"/>
            </a:srgbClr>
          </a:solidFill>
        </p:spPr>
        <p:txBody>
          <a:bodyPr wrap="square" rtlCol="0">
            <a:spAutoFit/>
          </a:bodyPr>
          <a:lstStyle/>
          <a:p>
            <a:pPr algn="ctr"/>
            <a:r>
              <a:rPr lang="en-US" sz="2800" dirty="0">
                <a:solidFill>
                  <a:schemeClr val="bg1"/>
                </a:solidFill>
              </a:rPr>
              <a:t>INCOME STATEMENT </a:t>
            </a:r>
            <a:endParaRPr lang="en-IN" sz="2800" dirty="0">
              <a:solidFill>
                <a:schemeClr val="bg1"/>
              </a:solidFill>
            </a:endParaRPr>
          </a:p>
        </p:txBody>
      </p:sp>
      <p:sp>
        <p:nvSpPr>
          <p:cNvPr id="10" name="TextBox 9">
            <a:extLst>
              <a:ext uri="{FF2B5EF4-FFF2-40B4-BE49-F238E27FC236}">
                <a16:creationId xmlns:a16="http://schemas.microsoft.com/office/drawing/2014/main" id="{F4D20434-3645-4F6F-A3DD-5E973A1164E3}"/>
              </a:ext>
            </a:extLst>
          </p:cNvPr>
          <p:cNvSpPr txBox="1"/>
          <p:nvPr/>
        </p:nvSpPr>
        <p:spPr>
          <a:xfrm>
            <a:off x="3667760" y="3429000"/>
            <a:ext cx="2824480" cy="523220"/>
          </a:xfrm>
          <a:prstGeom prst="rect">
            <a:avLst/>
          </a:prstGeom>
          <a:solidFill>
            <a:srgbClr val="00B0F0">
              <a:alpha val="11000"/>
            </a:srgbClr>
          </a:solidFill>
        </p:spPr>
        <p:txBody>
          <a:bodyPr wrap="square" rtlCol="0">
            <a:spAutoFit/>
          </a:bodyPr>
          <a:lstStyle/>
          <a:p>
            <a:pPr algn="ctr"/>
            <a:r>
              <a:rPr lang="en-US" sz="2800" dirty="0">
                <a:solidFill>
                  <a:schemeClr val="bg1"/>
                </a:solidFill>
              </a:rPr>
              <a:t>BALANCE SHEET</a:t>
            </a:r>
            <a:endParaRPr lang="en-IN" sz="2800" dirty="0">
              <a:solidFill>
                <a:schemeClr val="bg1"/>
              </a:solidFill>
            </a:endParaRPr>
          </a:p>
        </p:txBody>
      </p:sp>
      <p:sp>
        <p:nvSpPr>
          <p:cNvPr id="11" name="TextBox 10">
            <a:extLst>
              <a:ext uri="{FF2B5EF4-FFF2-40B4-BE49-F238E27FC236}">
                <a16:creationId xmlns:a16="http://schemas.microsoft.com/office/drawing/2014/main" id="{389BF6EC-6D40-46A1-BE11-06DE3CB90AB9}"/>
              </a:ext>
            </a:extLst>
          </p:cNvPr>
          <p:cNvSpPr txBox="1"/>
          <p:nvPr/>
        </p:nvSpPr>
        <p:spPr>
          <a:xfrm>
            <a:off x="4053840" y="5557520"/>
            <a:ext cx="2438400" cy="523220"/>
          </a:xfrm>
          <a:prstGeom prst="rect">
            <a:avLst/>
          </a:prstGeom>
          <a:solidFill>
            <a:srgbClr val="00B0F0">
              <a:alpha val="11000"/>
            </a:srgbClr>
          </a:solidFill>
        </p:spPr>
        <p:txBody>
          <a:bodyPr wrap="square" rtlCol="0">
            <a:spAutoFit/>
          </a:bodyPr>
          <a:lstStyle/>
          <a:p>
            <a:pPr algn="ctr"/>
            <a:r>
              <a:rPr lang="en-US" sz="2800" dirty="0">
                <a:solidFill>
                  <a:schemeClr val="bg1"/>
                </a:solidFill>
              </a:rPr>
              <a:t>CASHFLOW</a:t>
            </a:r>
            <a:endParaRPr lang="en-IN" sz="2800" dirty="0">
              <a:solidFill>
                <a:schemeClr val="bg1"/>
              </a:solidFill>
            </a:endParaRPr>
          </a:p>
        </p:txBody>
      </p:sp>
    </p:spTree>
    <p:extLst>
      <p:ext uri="{BB962C8B-B14F-4D97-AF65-F5344CB8AC3E}">
        <p14:creationId xmlns:p14="http://schemas.microsoft.com/office/powerpoint/2010/main" val="20224448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tock Market Trading Courses: Learn How to Trade Stocks Online – Financial  freedom">
            <a:extLst>
              <a:ext uri="{FF2B5EF4-FFF2-40B4-BE49-F238E27FC236}">
                <a16:creationId xmlns:a16="http://schemas.microsoft.com/office/drawing/2014/main" id="{1811FC71-CDD7-4243-8A9F-125FD7D22E89}"/>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5219701" y="0"/>
            <a:ext cx="687628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9F77610-C9F5-4804-BB44-9BF909C064B6}"/>
              </a:ext>
            </a:extLst>
          </p:cNvPr>
          <p:cNvSpPr>
            <a:spLocks noGrp="1"/>
          </p:cNvSpPr>
          <p:nvPr>
            <p:ph type="title"/>
          </p:nvPr>
        </p:nvSpPr>
        <p:spPr>
          <a:xfrm>
            <a:off x="4878325" y="2353707"/>
            <a:ext cx="7559040" cy="2031048"/>
          </a:xfrm>
          <a:effectLst>
            <a:outerShdw blurRad="50800" dir="10440000" algn="ctr" rotWithShape="0">
              <a:srgbClr val="000000">
                <a:alpha val="43137"/>
              </a:srgbClr>
            </a:outerShdw>
          </a:effectLst>
        </p:spPr>
        <p:txBody>
          <a:bodyPr>
            <a:normAutofit/>
          </a:bodyPr>
          <a:lstStyle/>
          <a:p>
            <a:pPr algn="ctr"/>
            <a:r>
              <a:rPr lang="en-US" sz="8000" dirty="0">
                <a:solidFill>
                  <a:schemeClr val="bg1"/>
                </a:solidFill>
                <a:latin typeface="Brush Script MT" panose="03060802040406070304" pitchFamily="66" charset="0"/>
              </a:rPr>
              <a:t>Problem Statement</a:t>
            </a:r>
            <a:endParaRPr lang="en-IN" sz="8000" dirty="0">
              <a:solidFill>
                <a:schemeClr val="bg1"/>
              </a:solidFill>
              <a:latin typeface="Brush Script MT" panose="03060802040406070304" pitchFamily="66" charset="0"/>
            </a:endParaRPr>
          </a:p>
        </p:txBody>
      </p:sp>
      <p:cxnSp>
        <p:nvCxnSpPr>
          <p:cNvPr id="6" name="Straight Connector 5">
            <a:extLst>
              <a:ext uri="{FF2B5EF4-FFF2-40B4-BE49-F238E27FC236}">
                <a16:creationId xmlns:a16="http://schemas.microsoft.com/office/drawing/2014/main" id="{5AE74349-1818-42B1-B84F-C5BCF6D1CBA8}"/>
              </a:ext>
            </a:extLst>
          </p:cNvPr>
          <p:cNvCxnSpPr>
            <a:cxnSpLocks/>
          </p:cNvCxnSpPr>
          <p:nvPr/>
        </p:nvCxnSpPr>
        <p:spPr>
          <a:xfrm>
            <a:off x="5219701" y="3962400"/>
            <a:ext cx="7400924" cy="0"/>
          </a:xfrm>
          <a:prstGeom prst="line">
            <a:avLst/>
          </a:prstGeom>
          <a:ln>
            <a:solidFill>
              <a:schemeClr val="accent1">
                <a:lumMod val="20000"/>
                <a:lumOff val="80000"/>
              </a:schemeClr>
            </a:solidFill>
          </a:ln>
        </p:spPr>
        <p:style>
          <a:lnRef idx="1">
            <a:schemeClr val="accent2"/>
          </a:lnRef>
          <a:fillRef idx="0">
            <a:schemeClr val="accent2"/>
          </a:fillRef>
          <a:effectRef idx="0">
            <a:schemeClr val="accent2"/>
          </a:effectRef>
          <a:fontRef idx="minor">
            <a:schemeClr val="tx1"/>
          </a:fontRef>
        </p:style>
      </p:cxnSp>
      <p:sp>
        <p:nvSpPr>
          <p:cNvPr id="12" name="TextBox 11">
            <a:extLst>
              <a:ext uri="{FF2B5EF4-FFF2-40B4-BE49-F238E27FC236}">
                <a16:creationId xmlns:a16="http://schemas.microsoft.com/office/drawing/2014/main" id="{FED97A24-AC78-4840-BE6A-4801B780B19D}"/>
              </a:ext>
            </a:extLst>
          </p:cNvPr>
          <p:cNvSpPr txBox="1"/>
          <p:nvPr/>
        </p:nvSpPr>
        <p:spPr>
          <a:xfrm>
            <a:off x="268225" y="1454021"/>
            <a:ext cx="4610100" cy="4401205"/>
          </a:xfrm>
          <a:prstGeom prst="rect">
            <a:avLst/>
          </a:prstGeom>
          <a:noFill/>
        </p:spPr>
        <p:txBody>
          <a:bodyPr wrap="square" rtlCol="0">
            <a:spAutoFit/>
          </a:bodyPr>
          <a:lstStyle/>
          <a:p>
            <a:pPr algn="just"/>
            <a:r>
              <a:rPr lang="en-US" sz="1400" dirty="0">
                <a:solidFill>
                  <a:schemeClr val="bg1"/>
                </a:solidFill>
                <a:effectLst/>
                <a:latin typeface="Lato" panose="020F0502020204030203" pitchFamily="34" charset="0"/>
                <a:ea typeface="Lato" panose="020F0502020204030203" pitchFamily="34" charset="0"/>
                <a:cs typeface="Lato" panose="020F0502020204030203" pitchFamily="34" charset="0"/>
              </a:rPr>
              <a:t>Financial investors of today are facing this problem of trading as they do not properly understand which stocks to buy or which stocks to sell to get optimum profits. </a:t>
            </a:r>
          </a:p>
          <a:p>
            <a:pPr algn="just"/>
            <a:r>
              <a:rPr lang="en-US" sz="1400" dirty="0">
                <a:solidFill>
                  <a:schemeClr val="bg1"/>
                </a:solidFill>
                <a:effectLst/>
                <a:latin typeface="Lato" panose="020F0502020204030203" pitchFamily="34" charset="0"/>
                <a:ea typeface="Lato" panose="020F0502020204030203" pitchFamily="34" charset="0"/>
                <a:cs typeface="Lato" panose="020F0502020204030203" pitchFamily="34" charset="0"/>
              </a:rPr>
              <a:t>Predicting long term value of the stock is relatively easier than predicting on day-to-day basis as the stocks fluctuate rapidly every hour based on world events. The rate of investment and business opportunities in the stock market can increase if an efficient algorithm could be devised to predict the short-term price of an individual stock.</a:t>
            </a:r>
          </a:p>
          <a:p>
            <a:pPr algn="just"/>
            <a:r>
              <a:rPr lang="en-US" sz="1400" dirty="0">
                <a:solidFill>
                  <a:schemeClr val="bg1"/>
                </a:solidFill>
                <a:effectLst/>
                <a:latin typeface="Lato" panose="020F0502020204030203" pitchFamily="34" charset="0"/>
                <a:ea typeface="Lato" panose="020F0502020204030203" pitchFamily="34" charset="0"/>
                <a:cs typeface="Lato" panose="020F0502020204030203" pitchFamily="34" charset="0"/>
              </a:rPr>
              <a:t>After surveying 18 successful NSE stock traders, a similar concern/problem was found, like issue finding a trading platform that caters to all their needs.  They had to place stock orders physically/through call, browse through multiple websites for information, manually work out several exhausting calculations to produce all these wants. </a:t>
            </a:r>
          </a:p>
          <a:p>
            <a:pPr algn="just"/>
            <a:endParaRPr lang="en-IN" sz="1400" dirty="0">
              <a:solidFill>
                <a:schemeClr val="bg1"/>
              </a:solidFill>
              <a:effectLst/>
              <a:latin typeface="Lato" panose="020F0502020204030203" pitchFamily="34" charset="0"/>
              <a:ea typeface="Lato" panose="020F0502020204030203" pitchFamily="34" charset="0"/>
              <a:cs typeface="Lato" panose="020F0502020204030203" pitchFamily="34" charset="0"/>
            </a:endParaRPr>
          </a:p>
          <a:p>
            <a:pPr algn="just"/>
            <a:endParaRPr lang="en-IN" sz="14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7280376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0D9B8FC-C416-4B29-974C-25A958C3260D}"/>
              </a:ext>
            </a:extLst>
          </p:cNvPr>
          <p:cNvPicPr>
            <a:picLocks noGrp="1" noChangeAspect="1"/>
          </p:cNvPicPr>
          <p:nvPr>
            <p:ph idx="1"/>
          </p:nvPr>
        </p:nvPicPr>
        <p:blipFill rotWithShape="1">
          <a:blip r:embed="rId2"/>
          <a:srcRect t="14119" r="1455" b="5485"/>
          <a:stretch/>
        </p:blipFill>
        <p:spPr>
          <a:xfrm>
            <a:off x="2166975" y="372977"/>
            <a:ext cx="5735367" cy="2711702"/>
          </a:xfrm>
        </p:spPr>
      </p:pic>
      <p:pic>
        <p:nvPicPr>
          <p:cNvPr id="7" name="Picture 6">
            <a:extLst>
              <a:ext uri="{FF2B5EF4-FFF2-40B4-BE49-F238E27FC236}">
                <a16:creationId xmlns:a16="http://schemas.microsoft.com/office/drawing/2014/main" id="{793A6EB6-0B02-435B-881C-0A4E58BA3A68}"/>
              </a:ext>
            </a:extLst>
          </p:cNvPr>
          <p:cNvPicPr>
            <a:picLocks noChangeAspect="1"/>
          </p:cNvPicPr>
          <p:nvPr/>
        </p:nvPicPr>
        <p:blipFill rotWithShape="1">
          <a:blip r:embed="rId3"/>
          <a:srcRect l="680" t="13650" r="1529" b="6903"/>
          <a:stretch/>
        </p:blipFill>
        <p:spPr>
          <a:xfrm>
            <a:off x="2209639" y="2820202"/>
            <a:ext cx="5692704" cy="1962450"/>
          </a:xfrm>
          <a:prstGeom prst="rect">
            <a:avLst/>
          </a:prstGeom>
        </p:spPr>
      </p:pic>
      <p:pic>
        <p:nvPicPr>
          <p:cNvPr id="9" name="Picture 8">
            <a:extLst>
              <a:ext uri="{FF2B5EF4-FFF2-40B4-BE49-F238E27FC236}">
                <a16:creationId xmlns:a16="http://schemas.microsoft.com/office/drawing/2014/main" id="{FC975D8D-DE58-4CDB-9CD0-0538B375C79E}"/>
              </a:ext>
            </a:extLst>
          </p:cNvPr>
          <p:cNvPicPr>
            <a:picLocks noChangeAspect="1"/>
          </p:cNvPicPr>
          <p:nvPr/>
        </p:nvPicPr>
        <p:blipFill rotWithShape="1">
          <a:blip r:embed="rId4"/>
          <a:srcRect l="1500" t="13587" r="1569" b="5129"/>
          <a:stretch/>
        </p:blipFill>
        <p:spPr>
          <a:xfrm>
            <a:off x="2249635" y="4593658"/>
            <a:ext cx="5652708" cy="2047773"/>
          </a:xfrm>
          <a:prstGeom prst="rect">
            <a:avLst/>
          </a:prstGeom>
        </p:spPr>
      </p:pic>
      <p:sp>
        <p:nvSpPr>
          <p:cNvPr id="10" name="TextBox 9">
            <a:extLst>
              <a:ext uri="{FF2B5EF4-FFF2-40B4-BE49-F238E27FC236}">
                <a16:creationId xmlns:a16="http://schemas.microsoft.com/office/drawing/2014/main" id="{B7DE6531-5F11-4FF1-9A1C-53BAA13BDE73}"/>
              </a:ext>
            </a:extLst>
          </p:cNvPr>
          <p:cNvSpPr txBox="1"/>
          <p:nvPr/>
        </p:nvSpPr>
        <p:spPr>
          <a:xfrm>
            <a:off x="7748337" y="1728828"/>
            <a:ext cx="2149968" cy="523220"/>
          </a:xfrm>
          <a:prstGeom prst="rect">
            <a:avLst/>
          </a:prstGeom>
          <a:solidFill>
            <a:srgbClr val="00B0F0">
              <a:alpha val="11000"/>
            </a:srgbClr>
          </a:solidFill>
        </p:spPr>
        <p:txBody>
          <a:bodyPr wrap="square" rtlCol="0">
            <a:spAutoFit/>
          </a:bodyPr>
          <a:lstStyle/>
          <a:p>
            <a:pPr algn="ctr"/>
            <a:r>
              <a:rPr lang="en-US" sz="2800" dirty="0">
                <a:solidFill>
                  <a:schemeClr val="bg1"/>
                </a:solidFill>
              </a:rPr>
              <a:t>HISTORICAL</a:t>
            </a:r>
            <a:endParaRPr lang="en-IN" sz="2800" dirty="0">
              <a:solidFill>
                <a:schemeClr val="bg1"/>
              </a:solidFill>
            </a:endParaRPr>
          </a:p>
        </p:txBody>
      </p:sp>
      <p:sp>
        <p:nvSpPr>
          <p:cNvPr id="11" name="TextBox 10">
            <a:extLst>
              <a:ext uri="{FF2B5EF4-FFF2-40B4-BE49-F238E27FC236}">
                <a16:creationId xmlns:a16="http://schemas.microsoft.com/office/drawing/2014/main" id="{A03EEA3A-6387-4BA0-B732-1E020AFCDB50}"/>
              </a:ext>
            </a:extLst>
          </p:cNvPr>
          <p:cNvSpPr txBox="1"/>
          <p:nvPr/>
        </p:nvSpPr>
        <p:spPr>
          <a:xfrm>
            <a:off x="7712138" y="3346289"/>
            <a:ext cx="2368778" cy="523220"/>
          </a:xfrm>
          <a:prstGeom prst="rect">
            <a:avLst/>
          </a:prstGeom>
          <a:solidFill>
            <a:srgbClr val="00B0F0">
              <a:alpha val="11000"/>
            </a:srgbClr>
          </a:solidFill>
        </p:spPr>
        <p:txBody>
          <a:bodyPr wrap="square" rtlCol="0">
            <a:spAutoFit/>
          </a:bodyPr>
          <a:lstStyle/>
          <a:p>
            <a:pPr algn="ctr"/>
            <a:r>
              <a:rPr lang="en-US" sz="2800" dirty="0">
                <a:solidFill>
                  <a:schemeClr val="bg1"/>
                </a:solidFill>
              </a:rPr>
              <a:t>DATA OF THE</a:t>
            </a:r>
            <a:endParaRPr lang="en-IN" sz="2800" dirty="0">
              <a:solidFill>
                <a:schemeClr val="bg1"/>
              </a:solidFill>
            </a:endParaRPr>
          </a:p>
        </p:txBody>
      </p:sp>
      <p:sp>
        <p:nvSpPr>
          <p:cNvPr id="12" name="TextBox 11">
            <a:extLst>
              <a:ext uri="{FF2B5EF4-FFF2-40B4-BE49-F238E27FC236}">
                <a16:creationId xmlns:a16="http://schemas.microsoft.com/office/drawing/2014/main" id="{6389863D-F666-458C-AE4E-ADDF5141D300}"/>
              </a:ext>
            </a:extLst>
          </p:cNvPr>
          <p:cNvSpPr txBox="1"/>
          <p:nvPr/>
        </p:nvSpPr>
        <p:spPr>
          <a:xfrm>
            <a:off x="7748337" y="5350806"/>
            <a:ext cx="2149968" cy="523220"/>
          </a:xfrm>
          <a:prstGeom prst="rect">
            <a:avLst/>
          </a:prstGeom>
          <a:solidFill>
            <a:srgbClr val="00B0F0">
              <a:alpha val="11000"/>
            </a:srgbClr>
          </a:solidFill>
        </p:spPr>
        <p:txBody>
          <a:bodyPr wrap="square" rtlCol="0">
            <a:spAutoFit/>
          </a:bodyPr>
          <a:lstStyle/>
          <a:p>
            <a:pPr algn="ctr"/>
            <a:r>
              <a:rPr lang="en-US" sz="2800" dirty="0">
                <a:solidFill>
                  <a:schemeClr val="bg1"/>
                </a:solidFill>
              </a:rPr>
              <a:t>COMPANY</a:t>
            </a:r>
            <a:endParaRPr lang="en-IN" sz="2800" dirty="0">
              <a:solidFill>
                <a:schemeClr val="bg1"/>
              </a:solidFill>
            </a:endParaRPr>
          </a:p>
        </p:txBody>
      </p:sp>
    </p:spTree>
    <p:extLst>
      <p:ext uri="{BB962C8B-B14F-4D97-AF65-F5344CB8AC3E}">
        <p14:creationId xmlns:p14="http://schemas.microsoft.com/office/powerpoint/2010/main" val="7282342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69CE3A-771B-43A5-86E4-0572CF499630}"/>
              </a:ext>
            </a:extLst>
          </p:cNvPr>
          <p:cNvPicPr>
            <a:picLocks noChangeAspect="1"/>
          </p:cNvPicPr>
          <p:nvPr/>
        </p:nvPicPr>
        <p:blipFill rotWithShape="1">
          <a:blip r:embed="rId2"/>
          <a:srcRect t="14061" r="2294" b="10131"/>
          <a:stretch/>
        </p:blipFill>
        <p:spPr>
          <a:xfrm>
            <a:off x="147016" y="3007361"/>
            <a:ext cx="6048302" cy="3647439"/>
          </a:xfrm>
          <a:prstGeom prst="rect">
            <a:avLst/>
          </a:prstGeom>
        </p:spPr>
      </p:pic>
      <p:pic>
        <p:nvPicPr>
          <p:cNvPr id="5" name="Content Placeholder 4">
            <a:extLst>
              <a:ext uri="{FF2B5EF4-FFF2-40B4-BE49-F238E27FC236}">
                <a16:creationId xmlns:a16="http://schemas.microsoft.com/office/drawing/2014/main" id="{76086279-9849-40B3-B1EB-DBB17F89FAF3}"/>
              </a:ext>
            </a:extLst>
          </p:cNvPr>
          <p:cNvPicPr>
            <a:picLocks noGrp="1" noChangeAspect="1"/>
          </p:cNvPicPr>
          <p:nvPr>
            <p:ph idx="1"/>
          </p:nvPr>
        </p:nvPicPr>
        <p:blipFill rotWithShape="1">
          <a:blip r:embed="rId3"/>
          <a:srcRect t="14784" r="1404" b="11667"/>
          <a:stretch/>
        </p:blipFill>
        <p:spPr>
          <a:xfrm>
            <a:off x="5689600" y="203200"/>
            <a:ext cx="6248399" cy="3647440"/>
          </a:xfrm>
        </p:spPr>
      </p:pic>
      <p:sp>
        <p:nvSpPr>
          <p:cNvPr id="6" name="TextBox 5">
            <a:extLst>
              <a:ext uri="{FF2B5EF4-FFF2-40B4-BE49-F238E27FC236}">
                <a16:creationId xmlns:a16="http://schemas.microsoft.com/office/drawing/2014/main" id="{4D97CC87-437E-4DE0-83AA-244C9543DD5B}"/>
              </a:ext>
            </a:extLst>
          </p:cNvPr>
          <p:cNvSpPr txBox="1"/>
          <p:nvPr/>
        </p:nvSpPr>
        <p:spPr>
          <a:xfrm>
            <a:off x="6195318" y="3850640"/>
            <a:ext cx="4094480" cy="523220"/>
          </a:xfrm>
          <a:prstGeom prst="rect">
            <a:avLst/>
          </a:prstGeom>
          <a:solidFill>
            <a:srgbClr val="00B0F0">
              <a:alpha val="11000"/>
            </a:srgbClr>
          </a:solidFill>
        </p:spPr>
        <p:txBody>
          <a:bodyPr wrap="square" rtlCol="0">
            <a:spAutoFit/>
          </a:bodyPr>
          <a:lstStyle/>
          <a:p>
            <a:pPr algn="ctr"/>
            <a:r>
              <a:rPr lang="en-US" sz="2800" dirty="0">
                <a:solidFill>
                  <a:schemeClr val="bg1"/>
                </a:solidFill>
              </a:rPr>
              <a:t>STOCK PRICE PREDICTION</a:t>
            </a:r>
            <a:endParaRPr lang="en-IN" sz="2800" dirty="0">
              <a:solidFill>
                <a:schemeClr val="bg1"/>
              </a:solidFill>
            </a:endParaRPr>
          </a:p>
        </p:txBody>
      </p:sp>
    </p:spTree>
    <p:extLst>
      <p:ext uri="{BB962C8B-B14F-4D97-AF65-F5344CB8AC3E}">
        <p14:creationId xmlns:p14="http://schemas.microsoft.com/office/powerpoint/2010/main" val="35667243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923CB84-C19B-4877-8291-B2F30DCA79EE}"/>
              </a:ext>
            </a:extLst>
          </p:cNvPr>
          <p:cNvPicPr>
            <a:picLocks noChangeAspect="1"/>
          </p:cNvPicPr>
          <p:nvPr/>
        </p:nvPicPr>
        <p:blipFill rotWithShape="1">
          <a:blip r:embed="rId2"/>
          <a:srcRect t="15436" r="2003" b="7329"/>
          <a:stretch/>
        </p:blipFill>
        <p:spPr>
          <a:xfrm>
            <a:off x="6096000" y="2252028"/>
            <a:ext cx="5689997" cy="3159677"/>
          </a:xfrm>
          <a:prstGeom prst="rect">
            <a:avLst/>
          </a:prstGeom>
        </p:spPr>
      </p:pic>
      <p:pic>
        <p:nvPicPr>
          <p:cNvPr id="17" name="Picture 16">
            <a:extLst>
              <a:ext uri="{FF2B5EF4-FFF2-40B4-BE49-F238E27FC236}">
                <a16:creationId xmlns:a16="http://schemas.microsoft.com/office/drawing/2014/main" id="{16F09DFC-0D8D-4382-9B64-B4A697CBB0FB}"/>
              </a:ext>
            </a:extLst>
          </p:cNvPr>
          <p:cNvPicPr>
            <a:picLocks noChangeAspect="1"/>
          </p:cNvPicPr>
          <p:nvPr/>
        </p:nvPicPr>
        <p:blipFill rotWithShape="1">
          <a:blip r:embed="rId3"/>
          <a:srcRect l="-1" t="15047" r="3244" b="7091"/>
          <a:stretch/>
        </p:blipFill>
        <p:spPr>
          <a:xfrm>
            <a:off x="448587" y="2252028"/>
            <a:ext cx="5492046" cy="3173412"/>
          </a:xfrm>
          <a:prstGeom prst="rect">
            <a:avLst/>
          </a:prstGeom>
        </p:spPr>
      </p:pic>
      <p:sp>
        <p:nvSpPr>
          <p:cNvPr id="18" name="TextBox 17">
            <a:extLst>
              <a:ext uri="{FF2B5EF4-FFF2-40B4-BE49-F238E27FC236}">
                <a16:creationId xmlns:a16="http://schemas.microsoft.com/office/drawing/2014/main" id="{149B3A2E-A67E-429A-881B-5ACEC8287280}"/>
              </a:ext>
            </a:extLst>
          </p:cNvPr>
          <p:cNvSpPr txBox="1"/>
          <p:nvPr/>
        </p:nvSpPr>
        <p:spPr>
          <a:xfrm>
            <a:off x="3637280" y="1728808"/>
            <a:ext cx="4094480" cy="523220"/>
          </a:xfrm>
          <a:prstGeom prst="rect">
            <a:avLst/>
          </a:prstGeom>
          <a:solidFill>
            <a:srgbClr val="00B0F0">
              <a:alpha val="11000"/>
            </a:srgbClr>
          </a:solidFill>
        </p:spPr>
        <p:txBody>
          <a:bodyPr wrap="square" rtlCol="0">
            <a:spAutoFit/>
          </a:bodyPr>
          <a:lstStyle/>
          <a:p>
            <a:pPr algn="ctr"/>
            <a:r>
              <a:rPr lang="en-US" sz="2800" dirty="0">
                <a:solidFill>
                  <a:schemeClr val="bg1"/>
                </a:solidFill>
              </a:rPr>
              <a:t>CONTACT PAGE</a:t>
            </a:r>
            <a:endParaRPr lang="en-IN" sz="2800" dirty="0">
              <a:solidFill>
                <a:schemeClr val="bg1"/>
              </a:solidFill>
            </a:endParaRPr>
          </a:p>
        </p:txBody>
      </p:sp>
      <p:sp>
        <p:nvSpPr>
          <p:cNvPr id="19" name="TextBox 18">
            <a:extLst>
              <a:ext uri="{FF2B5EF4-FFF2-40B4-BE49-F238E27FC236}">
                <a16:creationId xmlns:a16="http://schemas.microsoft.com/office/drawing/2014/main" id="{42679FE3-3405-4739-8305-B5C5667474B6}"/>
              </a:ext>
            </a:extLst>
          </p:cNvPr>
          <p:cNvSpPr txBox="1"/>
          <p:nvPr/>
        </p:nvSpPr>
        <p:spPr>
          <a:xfrm>
            <a:off x="3637280" y="5305128"/>
            <a:ext cx="4094480" cy="523220"/>
          </a:xfrm>
          <a:prstGeom prst="rect">
            <a:avLst/>
          </a:prstGeom>
          <a:solidFill>
            <a:srgbClr val="00B0F0">
              <a:alpha val="11000"/>
            </a:srgbClr>
          </a:solidFill>
        </p:spPr>
        <p:txBody>
          <a:bodyPr wrap="square" rtlCol="0">
            <a:spAutoFit/>
          </a:bodyPr>
          <a:lstStyle/>
          <a:p>
            <a:pPr algn="ctr"/>
            <a:r>
              <a:rPr lang="en-US" sz="2800" dirty="0">
                <a:solidFill>
                  <a:schemeClr val="bg1"/>
                </a:solidFill>
              </a:rPr>
              <a:t>CUSTOMER SUPPORT</a:t>
            </a:r>
            <a:endParaRPr lang="en-IN" sz="2800" dirty="0">
              <a:solidFill>
                <a:schemeClr val="bg1"/>
              </a:solidFill>
            </a:endParaRPr>
          </a:p>
        </p:txBody>
      </p:sp>
    </p:spTree>
    <p:extLst>
      <p:ext uri="{BB962C8B-B14F-4D97-AF65-F5344CB8AC3E}">
        <p14:creationId xmlns:p14="http://schemas.microsoft.com/office/powerpoint/2010/main" val="36098124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4D761FFF-7594-45EB-959A-B87616133BA8}"/>
              </a:ext>
            </a:extLst>
          </p:cNvPr>
          <p:cNvSpPr/>
          <p:nvPr/>
        </p:nvSpPr>
        <p:spPr>
          <a:xfrm>
            <a:off x="1524000" y="1950719"/>
            <a:ext cx="9789160" cy="4551681"/>
          </a:xfrm>
          <a:prstGeom prst="roundRect">
            <a:avLst/>
          </a:prstGeom>
          <a:solidFill>
            <a:schemeClr val="bg1"/>
          </a:solidFill>
          <a:ln>
            <a:noFill/>
          </a:ln>
          <a:effectLst>
            <a:outerShdw blurRad="50800" dist="38100" dir="5400000" algn="t" rotWithShape="0">
              <a:prstClr val="black">
                <a:alpha val="40000"/>
              </a:prstClr>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2000" indent="-457200" algn="just">
              <a:lnSpc>
                <a:spcPct val="150000"/>
              </a:lnSpc>
              <a:spcAft>
                <a:spcPts val="50"/>
              </a:spcAft>
              <a:buFont typeface="Arial" panose="020B0604020202020204" pitchFamily="34" charset="0"/>
              <a:buChar char="•"/>
            </a:pPr>
            <a:r>
              <a:rPr lang="en-US" sz="1600" dirty="0">
                <a:solidFill>
                  <a:srgbClr val="000000"/>
                </a:solidFill>
                <a:latin typeface="Lato" panose="020F0502020204030203" pitchFamily="34" charset="0"/>
                <a:ea typeface="Lato" panose="020F0502020204030203" pitchFamily="34" charset="0"/>
                <a:cs typeface="Lato" panose="020F0502020204030203" pitchFamily="34" charset="0"/>
              </a:rPr>
              <a:t>Currently, </a:t>
            </a:r>
            <a:r>
              <a:rPr lang="en-US" sz="1600" dirty="0" err="1">
                <a:solidFill>
                  <a:srgbClr val="000000"/>
                </a:solidFill>
                <a:latin typeface="Lato" panose="020F0502020204030203" pitchFamily="34" charset="0"/>
                <a:ea typeface="Lato" panose="020F0502020204030203" pitchFamily="34" charset="0"/>
                <a:cs typeface="Lato" panose="020F0502020204030203" pitchFamily="34" charset="0"/>
              </a:rPr>
              <a:t>StockPro</a:t>
            </a:r>
            <a:r>
              <a:rPr lang="en-US" sz="1600" dirty="0">
                <a:solidFill>
                  <a:srgbClr val="000000"/>
                </a:solidFill>
                <a:latin typeface="Lato" panose="020F0502020204030203" pitchFamily="34" charset="0"/>
                <a:ea typeface="Lato" panose="020F0502020204030203" pitchFamily="34" charset="0"/>
                <a:cs typeface="Lato" panose="020F0502020204030203" pitchFamily="34" charset="0"/>
              </a:rPr>
              <a:t> is </a:t>
            </a:r>
            <a:r>
              <a:rPr lang="en-US" sz="1600" dirty="0">
                <a:solidFill>
                  <a:srgbClr val="000000"/>
                </a:solidFill>
                <a:effectLst/>
                <a:latin typeface="Lato" panose="020F0502020204030203" pitchFamily="34" charset="0"/>
                <a:ea typeface="Lato" panose="020F0502020204030203" pitchFamily="34" charset="0"/>
                <a:cs typeface="Lato" panose="020F0502020204030203" pitchFamily="34" charset="0"/>
              </a:rPr>
              <a:t>based entirely on stock analysis, trading and predicting of stocks. We can apply the same functionalities to trade Mutual Funds. </a:t>
            </a:r>
            <a:endParaRPr lang="en-IN" sz="1600"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p>
            <a:pPr marL="72000" indent="-457200" algn="just">
              <a:lnSpc>
                <a:spcPct val="150000"/>
              </a:lnSpc>
              <a:spcAft>
                <a:spcPts val="50"/>
              </a:spcAft>
              <a:buFont typeface="Arial" panose="020B0604020202020204" pitchFamily="34" charset="0"/>
              <a:buChar char="•"/>
            </a:pPr>
            <a:r>
              <a:rPr lang="en-US" sz="1600" dirty="0">
                <a:solidFill>
                  <a:srgbClr val="000000"/>
                </a:solidFill>
                <a:effectLst/>
                <a:latin typeface="Lato" panose="020F0502020204030203" pitchFamily="34" charset="0"/>
                <a:ea typeface="Lato" panose="020F0502020204030203" pitchFamily="34" charset="0"/>
                <a:cs typeface="Lato" panose="020F0502020204030203" pitchFamily="34" charset="0"/>
              </a:rPr>
              <a:t>It is a model, which we are looking forward to convert it into a startup. We can launch this website and convert it into an actual trading platform linking all the transactions to NSE and CAMS. </a:t>
            </a:r>
            <a:endParaRPr lang="en-IN" sz="1600"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p>
            <a:pPr marL="72000" indent="-457200" algn="just">
              <a:lnSpc>
                <a:spcPct val="150000"/>
              </a:lnSpc>
              <a:spcAft>
                <a:spcPts val="50"/>
              </a:spcAft>
              <a:buFont typeface="Arial" panose="020B0604020202020204" pitchFamily="34" charset="0"/>
              <a:buChar char="•"/>
            </a:pPr>
            <a:r>
              <a:rPr lang="en-US" sz="1600" dirty="0">
                <a:solidFill>
                  <a:srgbClr val="000000"/>
                </a:solidFill>
                <a:effectLst/>
                <a:latin typeface="Lato" panose="020F0502020204030203" pitchFamily="34" charset="0"/>
                <a:ea typeface="Lato" panose="020F0502020204030203" pitchFamily="34" charset="0"/>
                <a:cs typeface="Lato" panose="020F0502020204030203" pitchFamily="34" charset="0"/>
              </a:rPr>
              <a:t>It enables trading in all stocks listed in NSE. We can expand this so that users can trade stocks from markets across the globe.</a:t>
            </a:r>
            <a:endParaRPr lang="en-IN" sz="1600"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p>
            <a:pPr marL="72000" indent="-457200" algn="just">
              <a:lnSpc>
                <a:spcPct val="150000"/>
              </a:lnSpc>
              <a:spcAft>
                <a:spcPts val="50"/>
              </a:spcAft>
              <a:buFont typeface="Arial" panose="020B0604020202020204" pitchFamily="34" charset="0"/>
              <a:buChar char="•"/>
            </a:pPr>
            <a:r>
              <a:rPr lang="en-US" sz="1600" dirty="0">
                <a:solidFill>
                  <a:srgbClr val="000000"/>
                </a:solidFill>
                <a:effectLst/>
                <a:latin typeface="Lato" panose="020F0502020204030203" pitchFamily="34" charset="0"/>
                <a:ea typeface="Lato" panose="020F0502020204030203" pitchFamily="34" charset="0"/>
                <a:cs typeface="Lato" panose="020F0502020204030203" pitchFamily="34" charset="0"/>
              </a:rPr>
              <a:t>Other than stock and mutual fund trading, we can integrate a platform where user can trade in derivatives.</a:t>
            </a:r>
            <a:endParaRPr lang="en-IN" sz="1600" dirty="0">
              <a:solidFill>
                <a:srgbClr val="000000"/>
              </a:solidFill>
              <a:effectLst/>
              <a:latin typeface="Lato" panose="020F0502020204030203" pitchFamily="34" charset="0"/>
              <a:ea typeface="Lato" panose="020F0502020204030203" pitchFamily="34" charset="0"/>
              <a:cs typeface="Lato" panose="020F0502020204030203" pitchFamily="34" charset="0"/>
            </a:endParaRPr>
          </a:p>
        </p:txBody>
      </p:sp>
      <p:sp>
        <p:nvSpPr>
          <p:cNvPr id="11" name="Title 1">
            <a:extLst>
              <a:ext uri="{FF2B5EF4-FFF2-40B4-BE49-F238E27FC236}">
                <a16:creationId xmlns:a16="http://schemas.microsoft.com/office/drawing/2014/main" id="{AEB93082-1809-4CB0-A4F8-3729B87A55FC}"/>
              </a:ext>
            </a:extLst>
          </p:cNvPr>
          <p:cNvSpPr txBox="1">
            <a:spLocks/>
          </p:cNvSpPr>
          <p:nvPr/>
        </p:nvSpPr>
        <p:spPr>
          <a:xfrm>
            <a:off x="1160780" y="6251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bg1"/>
                </a:solidFill>
                <a:latin typeface="Imprint MT Shadow" panose="04020605060303030202" pitchFamily="82" charset="0"/>
              </a:rPr>
              <a:t>Future Scope</a:t>
            </a:r>
            <a:endParaRPr lang="en-IN" sz="6000" dirty="0">
              <a:solidFill>
                <a:schemeClr val="bg1"/>
              </a:solidFill>
              <a:latin typeface="Imprint MT Shadow" panose="04020605060303030202" pitchFamily="82" charset="0"/>
            </a:endParaRPr>
          </a:p>
        </p:txBody>
      </p:sp>
    </p:spTree>
    <p:extLst>
      <p:ext uri="{BB962C8B-B14F-4D97-AF65-F5344CB8AC3E}">
        <p14:creationId xmlns:p14="http://schemas.microsoft.com/office/powerpoint/2010/main" val="30003185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4D761FFF-7594-45EB-959A-B87616133BA8}"/>
              </a:ext>
            </a:extLst>
          </p:cNvPr>
          <p:cNvSpPr/>
          <p:nvPr/>
        </p:nvSpPr>
        <p:spPr>
          <a:xfrm>
            <a:off x="650489" y="1510301"/>
            <a:ext cx="10891021" cy="4952143"/>
          </a:xfrm>
          <a:prstGeom prst="round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fontAlgn="base">
              <a:lnSpc>
                <a:spcPct val="150000"/>
              </a:lnSpc>
              <a:spcAft>
                <a:spcPts val="50"/>
              </a:spcAft>
            </a:pPr>
            <a:r>
              <a:rPr lang="en-IN" sz="1500" dirty="0">
                <a:solidFill>
                  <a:srgbClr val="232323"/>
                </a:solidFill>
                <a:effectLst/>
                <a:latin typeface="Lato" panose="020F0502020204030203" pitchFamily="34" charset="0"/>
                <a:ea typeface="Lato" panose="020F0502020204030203" pitchFamily="34" charset="0"/>
                <a:cs typeface="Lato" panose="020F0502020204030203" pitchFamily="34" charset="0"/>
              </a:rPr>
              <a:t>A stock market is a key feature found in any economy with a substantial private sector.  It facilitates firms selling shares to raise funds for new investment by assuring potential purchasers that they can easily resell their shares when they wish to.  The shares sold this way provide individuals a way to save for the future that, although involving risk, has historically yielded higher returns on average than bank deposits. The prices determined by trading in the stock market serve as signals that help allocate society’s scarce savings to the most promising new investment projects and help discipline managers to make the best use of the productive capacity already under their control. Finally, the stock market helps a saver who chooses to invest in stock a way, through diversification, to moderate the risk involved without sacrificing expected return. </a:t>
            </a:r>
          </a:p>
          <a:p>
            <a:pPr algn="just" fontAlgn="base">
              <a:lnSpc>
                <a:spcPct val="150000"/>
              </a:lnSpc>
              <a:spcAft>
                <a:spcPts val="50"/>
              </a:spcAft>
            </a:pPr>
            <a:r>
              <a:rPr lang="en-US" sz="1500" dirty="0">
                <a:solidFill>
                  <a:srgbClr val="000000"/>
                </a:solidFill>
                <a:effectLst/>
                <a:latin typeface="Lato" panose="020F0502020204030203" pitchFamily="34" charset="0"/>
                <a:ea typeface="Lato" panose="020F0502020204030203" pitchFamily="34" charset="0"/>
                <a:cs typeface="Lato" panose="020F0502020204030203" pitchFamily="34" charset="0"/>
              </a:rPr>
              <a:t>In this project we have successfully implemented a model analyzing, trading and predicting future prices of a stock. A platform where we have given the user convenience of buying/selling stocks listed on NSE, viewing the stock portfolio, placing recurring orders and easily viewing transaction all on one platform. We have also designed two machine learning models which helps the user analyze, predict and provided the user with graphing facility for each stock.</a:t>
            </a:r>
            <a:endParaRPr lang="en-IN" sz="1500" dirty="0">
              <a:solidFill>
                <a:srgbClr val="000000"/>
              </a:solidFill>
              <a:effectLst/>
              <a:latin typeface="Lato" panose="020F0502020204030203" pitchFamily="34" charset="0"/>
              <a:ea typeface="Lato" panose="020F0502020204030203" pitchFamily="34" charset="0"/>
              <a:cs typeface="Lato" panose="020F0502020204030203" pitchFamily="34" charset="0"/>
            </a:endParaRPr>
          </a:p>
        </p:txBody>
      </p:sp>
      <p:sp>
        <p:nvSpPr>
          <p:cNvPr id="11" name="Title 1">
            <a:extLst>
              <a:ext uri="{FF2B5EF4-FFF2-40B4-BE49-F238E27FC236}">
                <a16:creationId xmlns:a16="http://schemas.microsoft.com/office/drawing/2014/main" id="{AEB93082-1809-4CB0-A4F8-3729B87A55FC}"/>
              </a:ext>
            </a:extLst>
          </p:cNvPr>
          <p:cNvSpPr txBox="1">
            <a:spLocks/>
          </p:cNvSpPr>
          <p:nvPr/>
        </p:nvSpPr>
        <p:spPr>
          <a:xfrm>
            <a:off x="924474" y="3955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latin typeface="Imprint MT Shadow" panose="04020605060303030202" pitchFamily="82" charset="0"/>
              </a:rPr>
              <a:t>CONCLUSION &amp; SOCIETAL APPLICATION</a:t>
            </a:r>
            <a:endParaRPr lang="en-IN" sz="3600" dirty="0">
              <a:solidFill>
                <a:schemeClr val="bg1"/>
              </a:solidFill>
              <a:latin typeface="Imprint MT Shadow" panose="04020605060303030202" pitchFamily="82" charset="0"/>
            </a:endParaRPr>
          </a:p>
        </p:txBody>
      </p:sp>
    </p:spTree>
    <p:extLst>
      <p:ext uri="{BB962C8B-B14F-4D97-AF65-F5344CB8AC3E}">
        <p14:creationId xmlns:p14="http://schemas.microsoft.com/office/powerpoint/2010/main" val="30557671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C8C2BB4-9439-4B3D-B69A-064B9FBE1FD5}"/>
              </a:ext>
            </a:extLst>
          </p:cNvPr>
          <p:cNvSpPr/>
          <p:nvPr/>
        </p:nvSpPr>
        <p:spPr>
          <a:xfrm>
            <a:off x="2269309" y="3429000"/>
            <a:ext cx="7914640" cy="1569660"/>
          </a:xfrm>
          <a:prstGeom prst="rect">
            <a:avLst/>
          </a:prstGeom>
          <a:noFill/>
          <a:effectLst>
            <a:outerShdw blurRad="50800" dist="50800" dir="5400000" algn="ctr" rotWithShape="0">
              <a:schemeClr val="accent1">
                <a:lumMod val="60000"/>
                <a:lumOff val="40000"/>
              </a:schemeClr>
            </a:outerShdw>
          </a:effectLst>
        </p:spPr>
        <p:txBody>
          <a:bodyPr wrap="square" lIns="91440" tIns="45720" rIns="91440" bIns="45720">
            <a:spAutoFit/>
          </a:bodyPr>
          <a:lstStyle/>
          <a:p>
            <a:pPr algn="ctr"/>
            <a:r>
              <a:rPr lang="en-US" sz="9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THANK YOU</a:t>
            </a:r>
            <a:r>
              <a:rPr lang="en-US" sz="9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sym typeface="Wingdings" panose="05000000000000000000" pitchFamily="2" charset="2"/>
              </a:rPr>
              <a:t></a:t>
            </a:r>
            <a:endParaRPr lang="en-US" sz="9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2" name="TextBox 1">
            <a:extLst>
              <a:ext uri="{FF2B5EF4-FFF2-40B4-BE49-F238E27FC236}">
                <a16:creationId xmlns:a16="http://schemas.microsoft.com/office/drawing/2014/main" id="{984426E2-E3AB-4564-BCC2-9EC520F14B55}"/>
              </a:ext>
            </a:extLst>
          </p:cNvPr>
          <p:cNvSpPr txBox="1"/>
          <p:nvPr/>
        </p:nvSpPr>
        <p:spPr>
          <a:xfrm>
            <a:off x="2136711" y="1800809"/>
            <a:ext cx="8472196" cy="1200329"/>
          </a:xfrm>
          <a:prstGeom prst="rect">
            <a:avLst/>
          </a:prstGeom>
          <a:noFill/>
        </p:spPr>
        <p:txBody>
          <a:bodyPr wrap="square" rtlCol="0">
            <a:spAutoFit/>
          </a:bodyPr>
          <a:lstStyle/>
          <a:p>
            <a:r>
              <a:rPr lang="en-US" dirty="0">
                <a:solidFill>
                  <a:schemeClr val="bg1"/>
                </a:solidFill>
              </a:rPr>
              <a:t>We take this opportunity to express our profound gratitude and deep regards to our teachers Prof. Kamal Mistry and Prof </a:t>
            </a:r>
            <a:r>
              <a:rPr lang="en-US" dirty="0" err="1">
                <a:solidFill>
                  <a:schemeClr val="bg1"/>
                </a:solidFill>
              </a:rPr>
              <a:t>Ameyaa</a:t>
            </a:r>
            <a:r>
              <a:rPr lang="en-US" dirty="0">
                <a:solidFill>
                  <a:schemeClr val="bg1"/>
                </a:solidFill>
              </a:rPr>
              <a:t> </a:t>
            </a:r>
            <a:r>
              <a:rPr lang="en-US" dirty="0" err="1">
                <a:solidFill>
                  <a:schemeClr val="bg1"/>
                </a:solidFill>
              </a:rPr>
              <a:t>Biwalkar</a:t>
            </a:r>
            <a:r>
              <a:rPr lang="en-US" dirty="0">
                <a:solidFill>
                  <a:schemeClr val="bg1"/>
                </a:solidFill>
              </a:rPr>
              <a:t>  for their exemplary guidance, monitoring and constant encouragement throughout the course of this project. The blessing, help and guidance given by them have been a significant help</a:t>
            </a:r>
            <a:endParaRPr lang="en-IN" dirty="0">
              <a:solidFill>
                <a:schemeClr val="bg1"/>
              </a:solidFill>
            </a:endParaRPr>
          </a:p>
        </p:txBody>
      </p:sp>
    </p:spTree>
    <p:extLst>
      <p:ext uri="{BB962C8B-B14F-4D97-AF65-F5344CB8AC3E}">
        <p14:creationId xmlns:p14="http://schemas.microsoft.com/office/powerpoint/2010/main" val="61927074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hought Bubble: Cloud 4">
            <a:extLst>
              <a:ext uri="{FF2B5EF4-FFF2-40B4-BE49-F238E27FC236}">
                <a16:creationId xmlns:a16="http://schemas.microsoft.com/office/drawing/2014/main" id="{3822BD2C-E3BA-4647-855F-0A93370125BF}"/>
              </a:ext>
            </a:extLst>
          </p:cNvPr>
          <p:cNvSpPr/>
          <p:nvPr/>
        </p:nvSpPr>
        <p:spPr>
          <a:xfrm rot="559161">
            <a:off x="7813040" y="213677"/>
            <a:ext cx="4297680" cy="2366963"/>
          </a:xfrm>
          <a:prstGeom prst="cloudCallout">
            <a:avLst>
              <a:gd name="adj1" fmla="val -26034"/>
              <a:gd name="adj2" fmla="val 74519"/>
            </a:avLst>
          </a:prstGeom>
        </p:spPr>
        <p:style>
          <a:lnRef idx="2">
            <a:schemeClr val="accent6"/>
          </a:lnRef>
          <a:fillRef idx="1">
            <a:schemeClr val="lt1"/>
          </a:fillRef>
          <a:effectRef idx="0">
            <a:schemeClr val="accent6"/>
          </a:effectRef>
          <a:fontRef idx="minor">
            <a:schemeClr val="dk1"/>
          </a:fontRef>
        </p:style>
        <p:txBody>
          <a:bodyPr rtlCol="0" anchor="ctr"/>
          <a:lstStyle/>
          <a:p>
            <a:pPr marL="360000" indent="-457200">
              <a:lnSpc>
                <a:spcPct val="150000"/>
              </a:lnSpc>
            </a:pPr>
            <a:endPar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C8EEB55-CBF1-4395-9334-D8B755EA5855}"/>
              </a:ext>
            </a:extLst>
          </p:cNvPr>
          <p:cNvSpPr txBox="1"/>
          <p:nvPr/>
        </p:nvSpPr>
        <p:spPr>
          <a:xfrm>
            <a:off x="8615680" y="489217"/>
            <a:ext cx="3116580" cy="1815882"/>
          </a:xfrm>
          <a:prstGeom prst="rect">
            <a:avLst/>
          </a:prstGeom>
          <a:noFill/>
        </p:spPr>
        <p:txBody>
          <a:bodyPr wrap="square" rtlCol="0">
            <a:spAutoFit/>
          </a:bodyPr>
          <a:lstStyle/>
          <a:p>
            <a:pPr marL="360000" indent="-457200" algn="just">
              <a:lnSpc>
                <a:spcPct val="150000"/>
              </a:lnSpc>
            </a:pPr>
            <a:r>
              <a:rPr lang="en-US" sz="1600" b="1" i="1" dirty="0">
                <a:solidFill>
                  <a:srgbClr val="002060"/>
                </a:solidFill>
                <a:latin typeface="Times New Roman" panose="02020603050405020304" pitchFamily="18" charset="0"/>
                <a:cs typeface="Times New Roman" panose="02020603050405020304" pitchFamily="18" charset="0"/>
              </a:rPr>
              <a:t>What is a Stock?</a:t>
            </a:r>
          </a:p>
          <a:p>
            <a:pPr marL="360000" indent="-457200" algn="just">
              <a:lnSpc>
                <a:spcPct val="150000"/>
              </a:lnSpc>
            </a:pPr>
            <a:r>
              <a:rPr lang="en-US" sz="1600" b="1" i="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What is Stock Analysis?</a:t>
            </a:r>
          </a:p>
          <a:p>
            <a:pPr marL="360000" indent="-457200" algn="just">
              <a:lnSpc>
                <a:spcPct val="150000"/>
              </a:lnSpc>
            </a:pPr>
            <a:r>
              <a:rPr lang="en-US" sz="1600" b="1" i="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What is Stock market prediction?</a:t>
            </a:r>
            <a:endParaRPr lang="en-IN" sz="1600" b="1" i="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60000" indent="-457200" algn="just">
              <a:lnSpc>
                <a:spcPct val="150000"/>
              </a:lnSpc>
            </a:pPr>
            <a:r>
              <a:rPr lang="en-US" sz="1600" b="1" i="1" kern="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What </a:t>
            </a:r>
            <a:r>
              <a:rPr lang="en-US" sz="1600" b="1" i="1" kern="0"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is </a:t>
            </a:r>
            <a:r>
              <a:rPr lang="en-US" sz="1600" b="1" i="1" kern="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Stock Trading?</a:t>
            </a:r>
            <a:endParaRPr lang="en-IN" sz="1600" b="1" i="1" kern="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endParaRPr lang="en-IN" sz="1600" b="1" i="1" dirty="0">
              <a:solidFill>
                <a:srgbClr val="002060"/>
              </a:solidFill>
            </a:endParaRPr>
          </a:p>
        </p:txBody>
      </p:sp>
      <p:sp>
        <p:nvSpPr>
          <p:cNvPr id="9" name="Content Placeholder 2">
            <a:extLst>
              <a:ext uri="{FF2B5EF4-FFF2-40B4-BE49-F238E27FC236}">
                <a16:creationId xmlns:a16="http://schemas.microsoft.com/office/drawing/2014/main" id="{65C8F1FC-01FB-4A62-A712-2D18FEBDFC7E}"/>
              </a:ext>
            </a:extLst>
          </p:cNvPr>
          <p:cNvSpPr txBox="1">
            <a:spLocks/>
          </p:cNvSpPr>
          <p:nvPr/>
        </p:nvSpPr>
        <p:spPr>
          <a:xfrm>
            <a:off x="791111" y="2150987"/>
            <a:ext cx="7649909" cy="4475845"/>
          </a:xfrm>
          <a:prstGeom prst="rect">
            <a:avLst/>
          </a:prstGeom>
          <a:solidFill>
            <a:srgbClr val="00B0F0">
              <a:alpha val="10000"/>
            </a:srgb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a:lnSpc>
                <a:spcPct val="150000"/>
              </a:lnSpc>
            </a:pPr>
            <a:endParaRPr lang="en-US" sz="175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457200">
              <a:lnSpc>
                <a:spcPct val="150000"/>
              </a:lnSpc>
            </a:pPr>
            <a:r>
              <a:rPr lang="en-US" sz="1600" dirty="0">
                <a:solidFill>
                  <a:schemeClr val="bg1"/>
                </a:solidFill>
                <a:latin typeface="Lato" panose="020F0502020204030203" pitchFamily="34" charset="0"/>
                <a:ea typeface="Lato" panose="020F0502020204030203" pitchFamily="34" charset="0"/>
                <a:cs typeface="Lato" panose="020F0502020204030203" pitchFamily="34" charset="0"/>
              </a:rPr>
              <a:t>We have noted down all these requirements and worked towards fulfilling each one of them in a single website “ Stock Pro” so that investors can conveniently analyze, trade and predict future stock prices of all NSE stocks/their holdings.</a:t>
            </a:r>
          </a:p>
          <a:p>
            <a:pPr marL="457200">
              <a:lnSpc>
                <a:spcPct val="150000"/>
              </a:lnSpc>
              <a:spcAft>
                <a:spcPts val="50"/>
              </a:spcAft>
            </a:pPr>
            <a:r>
              <a:rPr lang="en-US" sz="1600" dirty="0">
                <a:solidFill>
                  <a:schemeClr val="bg1"/>
                </a:solidFill>
                <a:latin typeface="Lato" panose="020F0502020204030203" pitchFamily="34" charset="0"/>
                <a:ea typeface="Lato" panose="020F0502020204030203" pitchFamily="34" charset="0"/>
                <a:cs typeface="Lato" panose="020F0502020204030203" pitchFamily="34" charset="0"/>
              </a:rPr>
              <a:t>The users of this system include any individual above 18 years of age who has a PAN card and </a:t>
            </a:r>
            <a:r>
              <a:rPr lang="en-US" sz="1600" dirty="0" err="1">
                <a:solidFill>
                  <a:schemeClr val="bg1"/>
                </a:solidFill>
                <a:latin typeface="Lato" panose="020F0502020204030203" pitchFamily="34" charset="0"/>
                <a:ea typeface="Lato" panose="020F0502020204030203" pitchFamily="34" charset="0"/>
                <a:cs typeface="Lato" panose="020F0502020204030203" pitchFamily="34" charset="0"/>
              </a:rPr>
              <a:t>Demat</a:t>
            </a:r>
            <a:r>
              <a:rPr lang="en-US" sz="1600" dirty="0">
                <a:solidFill>
                  <a:schemeClr val="bg1"/>
                </a:solidFill>
                <a:latin typeface="Lato" panose="020F0502020204030203" pitchFamily="34" charset="0"/>
                <a:ea typeface="Lato" panose="020F0502020204030203" pitchFamily="34" charset="0"/>
                <a:cs typeface="Lato" panose="020F0502020204030203" pitchFamily="34" charset="0"/>
              </a:rPr>
              <a:t> Account Number.</a:t>
            </a:r>
          </a:p>
          <a:p>
            <a:pPr marL="457200">
              <a:lnSpc>
                <a:spcPct val="150000"/>
              </a:lnSpc>
            </a:pPr>
            <a:r>
              <a:rPr lang="en-US" sz="1600" dirty="0">
                <a:solidFill>
                  <a:schemeClr val="bg1"/>
                </a:solidFill>
                <a:latin typeface="Lato" panose="020F0502020204030203" pitchFamily="34" charset="0"/>
                <a:ea typeface="Lato" panose="020F0502020204030203" pitchFamily="34" charset="0"/>
                <a:cs typeface="Lato" panose="020F0502020204030203" pitchFamily="34" charset="0"/>
              </a:rPr>
              <a:t>Investors will be to be able to view all their stocks in a consolidated manner in one place instead of keeping track for each company’s stock separately. </a:t>
            </a:r>
          </a:p>
          <a:p>
            <a:pPr marL="457200">
              <a:lnSpc>
                <a:spcPct val="150000"/>
              </a:lnSpc>
            </a:pPr>
            <a:endParaRPr lang="en-IN" sz="175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3" name="TextBox 12">
            <a:extLst>
              <a:ext uri="{FF2B5EF4-FFF2-40B4-BE49-F238E27FC236}">
                <a16:creationId xmlns:a16="http://schemas.microsoft.com/office/drawing/2014/main" id="{542614F4-5204-4393-A901-F4D96D788136}"/>
              </a:ext>
            </a:extLst>
          </p:cNvPr>
          <p:cNvSpPr txBox="1"/>
          <p:nvPr/>
        </p:nvSpPr>
        <p:spPr>
          <a:xfrm>
            <a:off x="1278713" y="1195615"/>
            <a:ext cx="6527072" cy="707886"/>
          </a:xfrm>
          <a:prstGeom prst="rect">
            <a:avLst/>
          </a:prstGeom>
          <a:noFill/>
        </p:spPr>
        <p:txBody>
          <a:bodyPr wrap="square">
            <a:spAutoFit/>
          </a:bodyPr>
          <a:lstStyle/>
          <a:p>
            <a:r>
              <a:rPr lang="en-US" sz="4000" dirty="0">
                <a:solidFill>
                  <a:schemeClr val="bg1"/>
                </a:solidFill>
                <a:latin typeface="Imprint MT Shadow" panose="04020605060303030202" pitchFamily="82" charset="0"/>
                <a:ea typeface="Microsoft Sans Serif" panose="020B0604020202020204" pitchFamily="34" charset="0"/>
                <a:cs typeface="Microsoft Sans Serif" panose="020B0604020202020204" pitchFamily="34" charset="0"/>
              </a:rPr>
              <a:t>MOTIVATION &amp; SCOPE</a:t>
            </a:r>
            <a:endParaRPr lang="en-IN" sz="4000" dirty="0">
              <a:latin typeface="Imprint MT Shadow" panose="04020605060303030202" pitchFamily="82"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11326082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Alternate Process 4">
            <a:extLst>
              <a:ext uri="{FF2B5EF4-FFF2-40B4-BE49-F238E27FC236}">
                <a16:creationId xmlns:a16="http://schemas.microsoft.com/office/drawing/2014/main" id="{78132052-9C88-4ED3-8A5A-948355E064EF}"/>
              </a:ext>
            </a:extLst>
          </p:cNvPr>
          <p:cNvSpPr/>
          <p:nvPr/>
        </p:nvSpPr>
        <p:spPr>
          <a:xfrm>
            <a:off x="545611" y="908560"/>
            <a:ext cx="7784947" cy="5457526"/>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7" name="Title 1">
            <a:extLst>
              <a:ext uri="{FF2B5EF4-FFF2-40B4-BE49-F238E27FC236}">
                <a16:creationId xmlns:a16="http://schemas.microsoft.com/office/drawing/2014/main" id="{51436473-D53D-458E-9ECA-98D15A3222FA}"/>
              </a:ext>
            </a:extLst>
          </p:cNvPr>
          <p:cNvSpPr>
            <a:spLocks noGrp="1"/>
          </p:cNvSpPr>
          <p:nvPr>
            <p:ph type="title"/>
          </p:nvPr>
        </p:nvSpPr>
        <p:spPr>
          <a:xfrm>
            <a:off x="8559403" y="1479591"/>
            <a:ext cx="3665636" cy="4320222"/>
          </a:xfrm>
        </p:spPr>
        <p:txBody>
          <a:bodyPr>
            <a:normAutofit/>
          </a:bodyPr>
          <a:lstStyle/>
          <a:p>
            <a:r>
              <a:rPr lang="en-US" sz="5400" dirty="0">
                <a:solidFill>
                  <a:schemeClr val="bg1"/>
                </a:solidFill>
                <a:latin typeface="Imprint MT Shadow" panose="04020605060303030202" pitchFamily="82" charset="0"/>
                <a:ea typeface="Lato Black" panose="020F0502020204030203" pitchFamily="34" charset="0"/>
                <a:cs typeface="Lato Black" panose="020F0502020204030203" pitchFamily="34" charset="0"/>
              </a:rPr>
              <a:t>Software &amp; API Used</a:t>
            </a:r>
            <a:endParaRPr lang="en-IN" sz="5400" dirty="0">
              <a:solidFill>
                <a:schemeClr val="bg1"/>
              </a:solidFill>
              <a:latin typeface="Imprint MT Shadow" panose="04020605060303030202" pitchFamily="82" charset="0"/>
              <a:ea typeface="Lato Black" panose="020F0502020204030203" pitchFamily="34" charset="0"/>
              <a:cs typeface="Lato Black" panose="020F0502020204030203" pitchFamily="34" charset="0"/>
            </a:endParaRPr>
          </a:p>
        </p:txBody>
      </p:sp>
      <p:pic>
        <p:nvPicPr>
          <p:cNvPr id="18" name="Picture 4" descr="What is Windows?">
            <a:extLst>
              <a:ext uri="{FF2B5EF4-FFF2-40B4-BE49-F238E27FC236}">
                <a16:creationId xmlns:a16="http://schemas.microsoft.com/office/drawing/2014/main" id="{319874F2-8ED7-4624-92AB-4E299B4AD2C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76724" y="1190557"/>
            <a:ext cx="1824834" cy="182483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Apple logo PNG">
            <a:extLst>
              <a:ext uri="{FF2B5EF4-FFF2-40B4-BE49-F238E27FC236}">
                <a16:creationId xmlns:a16="http://schemas.microsoft.com/office/drawing/2014/main" id="{BF4A7937-73FC-4353-828D-FB85E99560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911" y="1124433"/>
            <a:ext cx="1475919" cy="182483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PyCharm Logo transparent PNG - StickPNG">
            <a:extLst>
              <a:ext uri="{FF2B5EF4-FFF2-40B4-BE49-F238E27FC236}">
                <a16:creationId xmlns:a16="http://schemas.microsoft.com/office/drawing/2014/main" id="{5804D3C5-A7A6-4D62-A3D6-94E2DA8E90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160" y="3128049"/>
            <a:ext cx="1505203" cy="150520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2" descr="Database of Databases - SQLite">
            <a:extLst>
              <a:ext uri="{FF2B5EF4-FFF2-40B4-BE49-F238E27FC236}">
                <a16:creationId xmlns:a16="http://schemas.microsoft.com/office/drawing/2014/main" id="{725A0808-67B5-4E4C-B17B-247C70C0AE5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8192" t="20800" r="783" b="18990"/>
          <a:stretch/>
        </p:blipFill>
        <p:spPr bwMode="auto">
          <a:xfrm>
            <a:off x="2467361" y="3212401"/>
            <a:ext cx="2628649" cy="116713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4" descr="sqlitebrowser · GitHub">
            <a:extLst>
              <a:ext uri="{FF2B5EF4-FFF2-40B4-BE49-F238E27FC236}">
                <a16:creationId xmlns:a16="http://schemas.microsoft.com/office/drawing/2014/main" id="{FABF63C8-C4A6-4181-9389-27281C37EB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72743" y="4906064"/>
            <a:ext cx="1193220" cy="119322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8">
            <a:extLst>
              <a:ext uri="{FF2B5EF4-FFF2-40B4-BE49-F238E27FC236}">
                <a16:creationId xmlns:a16="http://schemas.microsoft.com/office/drawing/2014/main" id="{0E8E919C-7729-44B4-91D6-2378557C176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26501" y="1105570"/>
            <a:ext cx="1824834" cy="182483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2" descr="HTML5 Logo transparent PNG - StickPNG">
            <a:extLst>
              <a:ext uri="{FF2B5EF4-FFF2-40B4-BE49-F238E27FC236}">
                <a16:creationId xmlns:a16="http://schemas.microsoft.com/office/drawing/2014/main" id="{F9E87F63-E2A4-4F74-A3CE-A06948E84B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52193" y="1262395"/>
            <a:ext cx="2284840" cy="228484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4" descr="CSS logo and symbol, meaning, history, PNG">
            <a:extLst>
              <a:ext uri="{FF2B5EF4-FFF2-40B4-BE49-F238E27FC236}">
                <a16:creationId xmlns:a16="http://schemas.microsoft.com/office/drawing/2014/main" id="{E327C0A4-838B-422F-8B4D-E7CF55750B3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17945" y="3860628"/>
            <a:ext cx="3018160" cy="188635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Django Community | Django">
            <a:extLst>
              <a:ext uri="{FF2B5EF4-FFF2-40B4-BE49-F238E27FC236}">
                <a16:creationId xmlns:a16="http://schemas.microsoft.com/office/drawing/2014/main" id="{FA6D4F68-FA05-4C9A-B661-570B9561F37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3679" y="4994099"/>
            <a:ext cx="1955332" cy="88967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1F07EBFA-D804-448C-B3E6-0E562AFE0E87}"/>
              </a:ext>
            </a:extLst>
          </p:cNvPr>
          <p:cNvPicPr>
            <a:picLocks noChangeAspect="1"/>
          </p:cNvPicPr>
          <p:nvPr/>
        </p:nvPicPr>
        <p:blipFill>
          <a:blip r:embed="rId11"/>
          <a:stretch>
            <a:fillRect/>
          </a:stretch>
        </p:blipFill>
        <p:spPr>
          <a:xfrm>
            <a:off x="3079495" y="4906064"/>
            <a:ext cx="2242764" cy="977711"/>
          </a:xfrm>
          <a:prstGeom prst="rect">
            <a:avLst/>
          </a:prstGeom>
        </p:spPr>
      </p:pic>
      <p:pic>
        <p:nvPicPr>
          <p:cNvPr id="1028" name="Picture 4" descr="JavaScript PNG, Transparent JS Logo Free Download - Free Transparent PNG  Logos">
            <a:extLst>
              <a:ext uri="{FF2B5EF4-FFF2-40B4-BE49-F238E27FC236}">
                <a16:creationId xmlns:a16="http://schemas.microsoft.com/office/drawing/2014/main" id="{B98E69B3-F26E-4036-8D30-C4393A85E8B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86515" y="3041903"/>
            <a:ext cx="3150922" cy="1771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0709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31B8E1-3803-4341-9681-87ABBC256DA8}"/>
              </a:ext>
            </a:extLst>
          </p:cNvPr>
          <p:cNvPicPr>
            <a:picLocks noChangeAspect="1"/>
          </p:cNvPicPr>
          <p:nvPr/>
        </p:nvPicPr>
        <p:blipFill>
          <a:blip r:embed="rId2"/>
          <a:stretch>
            <a:fillRect/>
          </a:stretch>
        </p:blipFill>
        <p:spPr>
          <a:xfrm>
            <a:off x="4808306" y="521146"/>
            <a:ext cx="7068620" cy="5908337"/>
          </a:xfrm>
          <a:prstGeom prst="rect">
            <a:avLst/>
          </a:prstGeom>
          <a:ln>
            <a:noFill/>
          </a:ln>
          <a:effectLst>
            <a:outerShdw blurRad="50800" dist="38100" dir="13500000" algn="br" rotWithShape="0">
              <a:prstClr val="black">
                <a:alpha val="40000"/>
              </a:prstClr>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6" name="Title 1">
            <a:extLst>
              <a:ext uri="{FF2B5EF4-FFF2-40B4-BE49-F238E27FC236}">
                <a16:creationId xmlns:a16="http://schemas.microsoft.com/office/drawing/2014/main" id="{D4CE07F7-D847-4DC5-8ED0-227EBD9B235F}"/>
              </a:ext>
            </a:extLst>
          </p:cNvPr>
          <p:cNvSpPr>
            <a:spLocks noGrp="1"/>
          </p:cNvSpPr>
          <p:nvPr>
            <p:ph type="title"/>
          </p:nvPr>
        </p:nvSpPr>
        <p:spPr>
          <a:xfrm>
            <a:off x="555835" y="1356301"/>
            <a:ext cx="4488776" cy="4320222"/>
          </a:xfrm>
        </p:spPr>
        <p:txBody>
          <a:bodyPr>
            <a:normAutofit/>
          </a:bodyPr>
          <a:lstStyle/>
          <a:p>
            <a:r>
              <a:rPr lang="en-US" sz="5400" dirty="0">
                <a:solidFill>
                  <a:schemeClr val="bg1"/>
                </a:solidFill>
                <a:latin typeface="Imprint MT Shadow" panose="04020605060303030202" pitchFamily="82" charset="0"/>
                <a:ea typeface="Lato Black" panose="020F0502020204030203" pitchFamily="34" charset="0"/>
                <a:cs typeface="Lato Black" panose="020F0502020204030203" pitchFamily="34" charset="0"/>
              </a:rPr>
              <a:t>Entity Relationship Model</a:t>
            </a:r>
            <a:endParaRPr lang="en-IN" sz="5400" dirty="0">
              <a:solidFill>
                <a:schemeClr val="bg1"/>
              </a:solidFill>
              <a:latin typeface="Imprint MT Shadow" panose="04020605060303030202" pitchFamily="82" charset="0"/>
              <a:ea typeface="Lato Black" panose="020F0502020204030203" pitchFamily="34" charset="0"/>
              <a:cs typeface="Lato Black" panose="020F0502020204030203" pitchFamily="34" charset="0"/>
            </a:endParaRPr>
          </a:p>
        </p:txBody>
      </p:sp>
      <p:cxnSp>
        <p:nvCxnSpPr>
          <p:cNvPr id="8" name="Straight Connector 7">
            <a:extLst>
              <a:ext uri="{FF2B5EF4-FFF2-40B4-BE49-F238E27FC236}">
                <a16:creationId xmlns:a16="http://schemas.microsoft.com/office/drawing/2014/main" id="{59E7D53F-FFF4-43AF-98DD-8FFDF3C830B2}"/>
              </a:ext>
            </a:extLst>
          </p:cNvPr>
          <p:cNvCxnSpPr>
            <a:cxnSpLocks/>
          </p:cNvCxnSpPr>
          <p:nvPr/>
        </p:nvCxnSpPr>
        <p:spPr>
          <a:xfrm>
            <a:off x="4530903" y="-82193"/>
            <a:ext cx="0" cy="694019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6948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BMS: An Intro to Database Management Systems – BMC Software | Blogs">
            <a:extLst>
              <a:ext uri="{FF2B5EF4-FFF2-40B4-BE49-F238E27FC236}">
                <a16:creationId xmlns:a16="http://schemas.microsoft.com/office/drawing/2014/main" id="{E152CAC8-FD33-4707-82CD-9EC6D431E6BA}"/>
              </a:ext>
            </a:extLst>
          </p:cNvPr>
          <p:cNvPicPr>
            <a:picLocks noChangeAspect="1" noChangeArrowheads="1"/>
          </p:cNvPicPr>
          <p:nvPr/>
        </p:nvPicPr>
        <p:blipFill>
          <a:blip r:embed="rId2">
            <a:alphaModFix amt="38000"/>
            <a:extLst>
              <a:ext uri="{28A0092B-C50C-407E-A947-70E740481C1C}">
                <a14:useLocalDpi xmlns:a14="http://schemas.microsoft.com/office/drawing/2010/main" val="0"/>
              </a:ext>
            </a:extLst>
          </a:blip>
          <a:srcRect/>
          <a:stretch>
            <a:fillRect/>
          </a:stretch>
        </p:blipFill>
        <p:spPr bwMode="auto">
          <a:xfrm>
            <a:off x="1818526" y="38528"/>
            <a:ext cx="10373474" cy="681947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BE11FA81-5099-4AA1-ABE4-15ED167840A1}"/>
              </a:ext>
            </a:extLst>
          </p:cNvPr>
          <p:cNvSpPr>
            <a:spLocks noGrp="1"/>
          </p:cNvSpPr>
          <p:nvPr>
            <p:ph type="title"/>
          </p:nvPr>
        </p:nvSpPr>
        <p:spPr>
          <a:xfrm>
            <a:off x="3104707" y="2166905"/>
            <a:ext cx="8210744" cy="3865563"/>
          </a:xfrm>
        </p:spPr>
        <p:txBody>
          <a:bodyPr>
            <a:normAutofit fontScale="90000"/>
          </a:bodyPr>
          <a:lstStyle/>
          <a:p>
            <a:pPr algn="ctr"/>
            <a:br>
              <a:rPr lang="en-IN" dirty="0">
                <a:solidFill>
                  <a:schemeClr val="bg1"/>
                </a:solidFill>
                <a:latin typeface="Brush Script MT" panose="03060802040406070304" pitchFamily="66" charset="0"/>
              </a:rPr>
            </a:br>
            <a:r>
              <a:rPr lang="en-IN" sz="16700" i="1" dirty="0">
                <a:solidFill>
                  <a:schemeClr val="bg1"/>
                </a:solidFill>
                <a:latin typeface="Brush Script MT" panose="03060802040406070304" pitchFamily="66" charset="0"/>
              </a:rPr>
              <a:t>Tables</a:t>
            </a:r>
            <a:br>
              <a:rPr lang="en-IN" sz="10700" i="1" dirty="0">
                <a:solidFill>
                  <a:schemeClr val="bg1"/>
                </a:solidFill>
                <a:latin typeface="Brush Script MT" panose="03060802040406070304" pitchFamily="66" charset="0"/>
              </a:rPr>
            </a:br>
            <a:endParaRPr lang="en-IN" sz="10700" i="1" dirty="0">
              <a:solidFill>
                <a:schemeClr val="bg1"/>
              </a:solidFill>
              <a:latin typeface="Brush Script MT" panose="03060802040406070304" pitchFamily="66" charset="0"/>
            </a:endParaRPr>
          </a:p>
        </p:txBody>
      </p:sp>
    </p:spTree>
    <p:extLst>
      <p:ext uri="{BB962C8B-B14F-4D97-AF65-F5344CB8AC3E}">
        <p14:creationId xmlns:p14="http://schemas.microsoft.com/office/powerpoint/2010/main" val="41155527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 table, Excel&#10;&#10;Description automatically generated">
            <a:extLst>
              <a:ext uri="{FF2B5EF4-FFF2-40B4-BE49-F238E27FC236}">
                <a16:creationId xmlns:a16="http://schemas.microsoft.com/office/drawing/2014/main" id="{BDCA3360-2B63-4162-86E1-5683AF0A0D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5313" y="1033095"/>
            <a:ext cx="8077200" cy="2267101"/>
          </a:xfrm>
          <a:prstGeom prst="rect">
            <a:avLst/>
          </a:prstGeom>
        </p:spPr>
      </p:pic>
      <p:pic>
        <p:nvPicPr>
          <p:cNvPr id="7" name="Picture 6" descr="Table&#10;&#10;Description automatically generated">
            <a:extLst>
              <a:ext uri="{FF2B5EF4-FFF2-40B4-BE49-F238E27FC236}">
                <a16:creationId xmlns:a16="http://schemas.microsoft.com/office/drawing/2014/main" id="{5DFC938F-2301-4855-BDE6-CC58E997FF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438" y="3557804"/>
            <a:ext cx="2568570" cy="2920429"/>
          </a:xfrm>
          <a:prstGeom prst="rect">
            <a:avLst/>
          </a:prstGeom>
        </p:spPr>
      </p:pic>
      <p:pic>
        <p:nvPicPr>
          <p:cNvPr id="9" name="Picture 8" descr="Table&#10;&#10;Description automatically generated">
            <a:extLst>
              <a:ext uri="{FF2B5EF4-FFF2-40B4-BE49-F238E27FC236}">
                <a16:creationId xmlns:a16="http://schemas.microsoft.com/office/drawing/2014/main" id="{6EAC30E9-2942-43E1-993D-90BB5FD8B7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8863" y="3828102"/>
            <a:ext cx="3194273" cy="2577834"/>
          </a:xfrm>
          <a:prstGeom prst="rect">
            <a:avLst/>
          </a:prstGeom>
        </p:spPr>
      </p:pic>
      <p:pic>
        <p:nvPicPr>
          <p:cNvPr id="11" name="Picture 10" descr="Table&#10;&#10;Description automatically generated">
            <a:extLst>
              <a:ext uri="{FF2B5EF4-FFF2-40B4-BE49-F238E27FC236}">
                <a16:creationId xmlns:a16="http://schemas.microsoft.com/office/drawing/2014/main" id="{0DFE5750-93B3-4702-B3BE-4CA83B3F21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06825" y="3642939"/>
            <a:ext cx="2442568" cy="2835294"/>
          </a:xfrm>
          <a:prstGeom prst="rect">
            <a:avLst/>
          </a:prstGeom>
        </p:spPr>
      </p:pic>
      <p:sp>
        <p:nvSpPr>
          <p:cNvPr id="15" name="TextBox 14">
            <a:extLst>
              <a:ext uri="{FF2B5EF4-FFF2-40B4-BE49-F238E27FC236}">
                <a16:creationId xmlns:a16="http://schemas.microsoft.com/office/drawing/2014/main" id="{A0B6B55B-00A9-4ECA-A5A1-35B6568C70CC}"/>
              </a:ext>
            </a:extLst>
          </p:cNvPr>
          <p:cNvSpPr txBox="1"/>
          <p:nvPr/>
        </p:nvSpPr>
        <p:spPr>
          <a:xfrm>
            <a:off x="3752398" y="690352"/>
            <a:ext cx="2563030" cy="461665"/>
          </a:xfrm>
          <a:prstGeom prst="rect">
            <a:avLst/>
          </a:prstGeom>
          <a:solidFill>
            <a:srgbClr val="09044E">
              <a:alpha val="64000"/>
            </a:srgbClr>
          </a:solidFill>
        </p:spPr>
        <p:txBody>
          <a:bodyPr wrap="square" rtlCol="0">
            <a:spAutoFit/>
          </a:bodyPr>
          <a:lstStyle/>
          <a:p>
            <a:pPr algn="ctr"/>
            <a:r>
              <a:rPr lang="en-US" sz="2400" dirty="0" err="1">
                <a:solidFill>
                  <a:schemeClr val="bg1"/>
                </a:solidFill>
              </a:rPr>
              <a:t>eCustomer</a:t>
            </a:r>
            <a:endParaRPr lang="en-IN" sz="2400" dirty="0">
              <a:solidFill>
                <a:schemeClr val="bg1"/>
              </a:solidFill>
            </a:endParaRPr>
          </a:p>
        </p:txBody>
      </p:sp>
      <p:sp>
        <p:nvSpPr>
          <p:cNvPr id="19" name="Speech Bubble: Rectangle with Corners Rounded 18">
            <a:extLst>
              <a:ext uri="{FF2B5EF4-FFF2-40B4-BE49-F238E27FC236}">
                <a16:creationId xmlns:a16="http://schemas.microsoft.com/office/drawing/2014/main" id="{A4FB2131-8212-4D18-946B-BDC3CBA558BE}"/>
              </a:ext>
            </a:extLst>
          </p:cNvPr>
          <p:cNvSpPr/>
          <p:nvPr/>
        </p:nvSpPr>
        <p:spPr>
          <a:xfrm>
            <a:off x="9475009" y="1256638"/>
            <a:ext cx="2196433" cy="1226115"/>
          </a:xfrm>
          <a:prstGeom prst="wedgeRoundRectCallout">
            <a:avLst>
              <a:gd name="adj1" fmla="val -32852"/>
              <a:gd name="adj2" fmla="val 80097"/>
              <a:gd name="adj3" fmla="val 16667"/>
            </a:avLst>
          </a:prstGeom>
          <a:solidFill>
            <a:srgbClr val="002060">
              <a:alpha val="1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All tables are in </a:t>
            </a:r>
          </a:p>
          <a:p>
            <a:pPr algn="ctr"/>
            <a:r>
              <a:rPr lang="en-US" sz="1800" dirty="0">
                <a:solidFill>
                  <a:schemeClr val="bg1"/>
                </a:solidFill>
              </a:rPr>
              <a:t>Boyce Codd Normal Form (BCNF)</a:t>
            </a:r>
            <a:endParaRPr lang="en-IN" sz="1800" dirty="0">
              <a:solidFill>
                <a:schemeClr val="bg1"/>
              </a:solidFill>
            </a:endParaRPr>
          </a:p>
        </p:txBody>
      </p:sp>
    </p:spTree>
    <p:extLst>
      <p:ext uri="{BB962C8B-B14F-4D97-AF65-F5344CB8AC3E}">
        <p14:creationId xmlns:p14="http://schemas.microsoft.com/office/powerpoint/2010/main" val="42423984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ble&#10;&#10;Description automatically generated">
            <a:extLst>
              <a:ext uri="{FF2B5EF4-FFF2-40B4-BE49-F238E27FC236}">
                <a16:creationId xmlns:a16="http://schemas.microsoft.com/office/drawing/2014/main" id="{E77578C9-4A0A-4190-80E5-8D3529315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3542" y="1502675"/>
            <a:ext cx="3463447" cy="1704975"/>
          </a:xfrm>
          <a:prstGeom prst="rect">
            <a:avLst/>
          </a:prstGeom>
        </p:spPr>
      </p:pic>
      <p:pic>
        <p:nvPicPr>
          <p:cNvPr id="7" name="Picture 6" descr="Graphical user interface, table&#10;&#10;Description automatically generated">
            <a:extLst>
              <a:ext uri="{FF2B5EF4-FFF2-40B4-BE49-F238E27FC236}">
                <a16:creationId xmlns:a16="http://schemas.microsoft.com/office/drawing/2014/main" id="{1CAB1647-A33C-43B4-A6A9-752433D1E6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477" y="4181476"/>
            <a:ext cx="2619375" cy="2238375"/>
          </a:xfrm>
          <a:prstGeom prst="rect">
            <a:avLst/>
          </a:prstGeom>
        </p:spPr>
      </p:pic>
      <p:pic>
        <p:nvPicPr>
          <p:cNvPr id="11" name="Picture 10" descr="Graphical user interface, table&#10;&#10;Description automatically generated">
            <a:extLst>
              <a:ext uri="{FF2B5EF4-FFF2-40B4-BE49-F238E27FC236}">
                <a16:creationId xmlns:a16="http://schemas.microsoft.com/office/drawing/2014/main" id="{DA51826A-82A8-43B2-8995-1821891FE9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053" y="1281326"/>
            <a:ext cx="3662700" cy="2147674"/>
          </a:xfrm>
          <a:prstGeom prst="rect">
            <a:avLst/>
          </a:prstGeom>
        </p:spPr>
      </p:pic>
      <p:pic>
        <p:nvPicPr>
          <p:cNvPr id="13" name="Picture 12" descr="Table&#10;&#10;Description automatically generated">
            <a:extLst>
              <a:ext uri="{FF2B5EF4-FFF2-40B4-BE49-F238E27FC236}">
                <a16:creationId xmlns:a16="http://schemas.microsoft.com/office/drawing/2014/main" id="{DA70765A-BAC2-45CB-B47E-3B42544A0D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4809" y="4181476"/>
            <a:ext cx="1714500" cy="2152650"/>
          </a:xfrm>
          <a:prstGeom prst="rect">
            <a:avLst/>
          </a:prstGeom>
        </p:spPr>
      </p:pic>
      <p:pic>
        <p:nvPicPr>
          <p:cNvPr id="15" name="Picture 14" descr="Table&#10;&#10;Description automatically generated">
            <a:extLst>
              <a:ext uri="{FF2B5EF4-FFF2-40B4-BE49-F238E27FC236}">
                <a16:creationId xmlns:a16="http://schemas.microsoft.com/office/drawing/2014/main" id="{5E7142AA-AF36-4D9F-BFB2-18B67C8A0B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24254" y="4181476"/>
            <a:ext cx="1762125" cy="1914525"/>
          </a:xfrm>
          <a:prstGeom prst="rect">
            <a:avLst/>
          </a:prstGeom>
        </p:spPr>
      </p:pic>
      <p:pic>
        <p:nvPicPr>
          <p:cNvPr id="16" name="Content Placeholder 3" descr="Table&#10;&#10;Description automatically generated">
            <a:extLst>
              <a:ext uri="{FF2B5EF4-FFF2-40B4-BE49-F238E27FC236}">
                <a16:creationId xmlns:a16="http://schemas.microsoft.com/office/drawing/2014/main" id="{78C01778-1EDB-4D1C-8416-23FE9305BCCA}"/>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7883940" y="3086608"/>
            <a:ext cx="4105275" cy="1857375"/>
          </a:xfrm>
          <a:prstGeom prst="rect">
            <a:avLst/>
          </a:prstGeom>
        </p:spPr>
      </p:pic>
      <p:sp>
        <p:nvSpPr>
          <p:cNvPr id="18" name="Speech Bubble: Rectangle with Corners Rounded 17">
            <a:extLst>
              <a:ext uri="{FF2B5EF4-FFF2-40B4-BE49-F238E27FC236}">
                <a16:creationId xmlns:a16="http://schemas.microsoft.com/office/drawing/2014/main" id="{D7FF5294-FEAA-46C6-817D-F546AF5D7238}"/>
              </a:ext>
            </a:extLst>
          </p:cNvPr>
          <p:cNvSpPr/>
          <p:nvPr/>
        </p:nvSpPr>
        <p:spPr>
          <a:xfrm>
            <a:off x="8760118" y="1281326"/>
            <a:ext cx="2705842" cy="1179611"/>
          </a:xfrm>
          <a:prstGeom prst="wedgeRoundRectCallout">
            <a:avLst>
              <a:gd name="adj1" fmla="val -32852"/>
              <a:gd name="adj2" fmla="val 80097"/>
              <a:gd name="adj3" fmla="val 16667"/>
            </a:avLst>
          </a:prstGeom>
          <a:solidFill>
            <a:srgbClr val="002060">
              <a:alpha val="1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All tables are in </a:t>
            </a:r>
          </a:p>
          <a:p>
            <a:pPr algn="ctr"/>
            <a:r>
              <a:rPr lang="en-US" sz="1800" dirty="0">
                <a:solidFill>
                  <a:schemeClr val="bg1"/>
                </a:solidFill>
              </a:rPr>
              <a:t>Boyce Codd Normal Form (BCNF)</a:t>
            </a:r>
            <a:endParaRPr lang="en-IN" sz="1800" dirty="0">
              <a:solidFill>
                <a:schemeClr val="bg1"/>
              </a:solidFill>
            </a:endParaRPr>
          </a:p>
        </p:txBody>
      </p:sp>
      <p:sp>
        <p:nvSpPr>
          <p:cNvPr id="19" name="TextBox 18">
            <a:extLst>
              <a:ext uri="{FF2B5EF4-FFF2-40B4-BE49-F238E27FC236}">
                <a16:creationId xmlns:a16="http://schemas.microsoft.com/office/drawing/2014/main" id="{932D68FE-7278-45F0-9250-753F5333807B}"/>
              </a:ext>
            </a:extLst>
          </p:cNvPr>
          <p:cNvSpPr txBox="1"/>
          <p:nvPr/>
        </p:nvSpPr>
        <p:spPr>
          <a:xfrm>
            <a:off x="1444712" y="942950"/>
            <a:ext cx="2315944" cy="461665"/>
          </a:xfrm>
          <a:prstGeom prst="rect">
            <a:avLst/>
          </a:prstGeom>
          <a:solidFill>
            <a:srgbClr val="09044E">
              <a:alpha val="64000"/>
            </a:srgbClr>
          </a:solidFill>
        </p:spPr>
        <p:txBody>
          <a:bodyPr wrap="square" rtlCol="0">
            <a:spAutoFit/>
          </a:bodyPr>
          <a:lstStyle/>
          <a:p>
            <a:pPr algn="ctr"/>
            <a:r>
              <a:rPr lang="en-US" sz="2400" dirty="0" err="1">
                <a:solidFill>
                  <a:schemeClr val="bg1"/>
                </a:solidFill>
              </a:rPr>
              <a:t>eTransaction</a:t>
            </a:r>
            <a:endParaRPr lang="en-IN" sz="2400" dirty="0">
              <a:solidFill>
                <a:schemeClr val="bg1"/>
              </a:solidFill>
            </a:endParaRPr>
          </a:p>
        </p:txBody>
      </p:sp>
      <p:sp>
        <p:nvSpPr>
          <p:cNvPr id="20" name="TextBox 19">
            <a:extLst>
              <a:ext uri="{FF2B5EF4-FFF2-40B4-BE49-F238E27FC236}">
                <a16:creationId xmlns:a16="http://schemas.microsoft.com/office/drawing/2014/main" id="{4EBC5AC4-CDFA-4374-9C37-B8B8576B8A6C}"/>
              </a:ext>
            </a:extLst>
          </p:cNvPr>
          <p:cNvSpPr txBox="1"/>
          <p:nvPr/>
        </p:nvSpPr>
        <p:spPr>
          <a:xfrm>
            <a:off x="4990816" y="1173783"/>
            <a:ext cx="1714500" cy="461665"/>
          </a:xfrm>
          <a:prstGeom prst="rect">
            <a:avLst/>
          </a:prstGeom>
          <a:solidFill>
            <a:srgbClr val="09044E">
              <a:alpha val="64000"/>
            </a:srgbClr>
          </a:solidFill>
        </p:spPr>
        <p:txBody>
          <a:bodyPr wrap="square" rtlCol="0">
            <a:spAutoFit/>
          </a:bodyPr>
          <a:lstStyle/>
          <a:p>
            <a:pPr algn="ctr"/>
            <a:r>
              <a:rPr lang="en-US" sz="2400" dirty="0" err="1">
                <a:solidFill>
                  <a:schemeClr val="bg1"/>
                </a:solidFill>
              </a:rPr>
              <a:t>eCreditCard</a:t>
            </a:r>
            <a:endParaRPr lang="en-IN" sz="2400" dirty="0">
              <a:solidFill>
                <a:schemeClr val="bg1"/>
              </a:solidFill>
            </a:endParaRPr>
          </a:p>
        </p:txBody>
      </p:sp>
      <p:sp>
        <p:nvSpPr>
          <p:cNvPr id="21" name="TextBox 20">
            <a:extLst>
              <a:ext uri="{FF2B5EF4-FFF2-40B4-BE49-F238E27FC236}">
                <a16:creationId xmlns:a16="http://schemas.microsoft.com/office/drawing/2014/main" id="{B97ECCE9-07B3-4E77-960B-2A18F712DBE4}"/>
              </a:ext>
            </a:extLst>
          </p:cNvPr>
          <p:cNvSpPr txBox="1"/>
          <p:nvPr/>
        </p:nvSpPr>
        <p:spPr>
          <a:xfrm>
            <a:off x="8570978" y="4907905"/>
            <a:ext cx="2563030" cy="461665"/>
          </a:xfrm>
          <a:prstGeom prst="rect">
            <a:avLst/>
          </a:prstGeom>
          <a:solidFill>
            <a:srgbClr val="09044E">
              <a:alpha val="64000"/>
            </a:srgbClr>
          </a:solidFill>
        </p:spPr>
        <p:txBody>
          <a:bodyPr wrap="square" rtlCol="0">
            <a:spAutoFit/>
          </a:bodyPr>
          <a:lstStyle/>
          <a:p>
            <a:pPr algn="ctr"/>
            <a:r>
              <a:rPr lang="en-US" sz="2400" dirty="0" err="1">
                <a:solidFill>
                  <a:schemeClr val="bg1"/>
                </a:solidFill>
              </a:rPr>
              <a:t>eRecurringOrder</a:t>
            </a:r>
            <a:endParaRPr lang="en-IN" sz="2400" dirty="0">
              <a:solidFill>
                <a:schemeClr val="bg1"/>
              </a:solidFill>
            </a:endParaRPr>
          </a:p>
        </p:txBody>
      </p:sp>
    </p:spTree>
    <p:extLst>
      <p:ext uri="{BB962C8B-B14F-4D97-AF65-F5344CB8AC3E}">
        <p14:creationId xmlns:p14="http://schemas.microsoft.com/office/powerpoint/2010/main" val="28277638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1426E438-AADF-42D0-B5F6-17F9B50E23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74482" y="945160"/>
            <a:ext cx="3795069" cy="3378399"/>
          </a:xfrm>
        </p:spPr>
      </p:pic>
      <p:pic>
        <p:nvPicPr>
          <p:cNvPr id="7" name="Picture 6" descr="Table&#10;&#10;Description automatically generated">
            <a:extLst>
              <a:ext uri="{FF2B5EF4-FFF2-40B4-BE49-F238E27FC236}">
                <a16:creationId xmlns:a16="http://schemas.microsoft.com/office/drawing/2014/main" id="{D70D9FC0-1E67-42B5-888A-09F8943A62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8908" y="1997362"/>
            <a:ext cx="3383099" cy="4127704"/>
          </a:xfrm>
          <a:prstGeom prst="rect">
            <a:avLst/>
          </a:prstGeom>
        </p:spPr>
      </p:pic>
      <p:pic>
        <p:nvPicPr>
          <p:cNvPr id="9" name="Picture 8" descr="Table&#10;&#10;Description automatically generated">
            <a:extLst>
              <a:ext uri="{FF2B5EF4-FFF2-40B4-BE49-F238E27FC236}">
                <a16:creationId xmlns:a16="http://schemas.microsoft.com/office/drawing/2014/main" id="{DD3B0ED4-585F-4C36-B4A4-BB03A16C10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291" y="1479009"/>
            <a:ext cx="2352675" cy="4895850"/>
          </a:xfrm>
          <a:prstGeom prst="rect">
            <a:avLst/>
          </a:prstGeom>
        </p:spPr>
      </p:pic>
      <p:sp>
        <p:nvSpPr>
          <p:cNvPr id="11" name="Speech Bubble: Rectangle with Corners Rounded 10">
            <a:extLst>
              <a:ext uri="{FF2B5EF4-FFF2-40B4-BE49-F238E27FC236}">
                <a16:creationId xmlns:a16="http://schemas.microsoft.com/office/drawing/2014/main" id="{48327CA4-65F7-4A31-8F85-C6A32A7A6161}"/>
              </a:ext>
            </a:extLst>
          </p:cNvPr>
          <p:cNvSpPr/>
          <p:nvPr/>
        </p:nvSpPr>
        <p:spPr>
          <a:xfrm>
            <a:off x="8889867" y="308162"/>
            <a:ext cx="2705842" cy="1179611"/>
          </a:xfrm>
          <a:prstGeom prst="wedgeRoundRectCallout">
            <a:avLst>
              <a:gd name="adj1" fmla="val -32852"/>
              <a:gd name="adj2" fmla="val 80097"/>
              <a:gd name="adj3" fmla="val 16667"/>
            </a:avLst>
          </a:prstGeom>
          <a:solidFill>
            <a:srgbClr val="002060">
              <a:alpha val="1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All tables are in </a:t>
            </a:r>
          </a:p>
          <a:p>
            <a:pPr algn="ctr"/>
            <a:r>
              <a:rPr lang="en-US" sz="1800" dirty="0">
                <a:solidFill>
                  <a:schemeClr val="bg1"/>
                </a:solidFill>
              </a:rPr>
              <a:t>Boyce Codd Normal Form (BCNF)</a:t>
            </a:r>
            <a:endParaRPr lang="en-IN" sz="1800" dirty="0">
              <a:solidFill>
                <a:schemeClr val="bg1"/>
              </a:solidFill>
            </a:endParaRPr>
          </a:p>
        </p:txBody>
      </p:sp>
      <p:sp>
        <p:nvSpPr>
          <p:cNvPr id="12" name="TextBox 11">
            <a:extLst>
              <a:ext uri="{FF2B5EF4-FFF2-40B4-BE49-F238E27FC236}">
                <a16:creationId xmlns:a16="http://schemas.microsoft.com/office/drawing/2014/main" id="{335CD8F6-6CA0-4CF7-83CE-C5E684A51CDA}"/>
              </a:ext>
            </a:extLst>
          </p:cNvPr>
          <p:cNvSpPr txBox="1"/>
          <p:nvPr/>
        </p:nvSpPr>
        <p:spPr>
          <a:xfrm>
            <a:off x="4362422" y="4323559"/>
            <a:ext cx="2563030" cy="461665"/>
          </a:xfrm>
          <a:prstGeom prst="rect">
            <a:avLst/>
          </a:prstGeom>
          <a:solidFill>
            <a:srgbClr val="09044E">
              <a:alpha val="64000"/>
            </a:srgbClr>
          </a:solidFill>
        </p:spPr>
        <p:txBody>
          <a:bodyPr wrap="square" rtlCol="0">
            <a:spAutoFit/>
          </a:bodyPr>
          <a:lstStyle/>
          <a:p>
            <a:pPr algn="ctr"/>
            <a:r>
              <a:rPr lang="en-US" sz="2400" dirty="0" err="1">
                <a:solidFill>
                  <a:schemeClr val="bg1"/>
                </a:solidFill>
              </a:rPr>
              <a:t>eCustSupport</a:t>
            </a:r>
            <a:endParaRPr lang="en-IN" sz="2400" dirty="0">
              <a:solidFill>
                <a:schemeClr val="bg1"/>
              </a:solidFill>
            </a:endParaRPr>
          </a:p>
        </p:txBody>
      </p:sp>
    </p:spTree>
    <p:extLst>
      <p:ext uri="{BB962C8B-B14F-4D97-AF65-F5344CB8AC3E}">
        <p14:creationId xmlns:p14="http://schemas.microsoft.com/office/powerpoint/2010/main" val="15820119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50819B34069274BAE4C3F2D592309F5" ma:contentTypeVersion="9" ma:contentTypeDescription="Create a new document." ma:contentTypeScope="" ma:versionID="ad009bed543f0d4ca7a207e5176d21dd">
  <xsd:schema xmlns:xsd="http://www.w3.org/2001/XMLSchema" xmlns:xs="http://www.w3.org/2001/XMLSchema" xmlns:p="http://schemas.microsoft.com/office/2006/metadata/properties" xmlns:ns2="0fe8b6f7-013f-46e2-bbb4-3b04bd36085b" targetNamespace="http://schemas.microsoft.com/office/2006/metadata/properties" ma:root="true" ma:fieldsID="c9cb3a236f4e254bb241e568b1a4cebe" ns2:_="">
    <xsd:import namespace="0fe8b6f7-013f-46e2-bbb4-3b04bd36085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e8b6f7-013f-46e2-bbb4-3b04bd36085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8E45050-17B5-4839-B480-7D097AC4C309}">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E0BEE71C-8438-4136-8690-EE706902437E}">
  <ds:schemaRefs>
    <ds:schemaRef ds:uri="http://schemas.microsoft.com/sharepoint/v3/contenttype/forms"/>
  </ds:schemaRefs>
</ds:datastoreItem>
</file>

<file path=customXml/itemProps3.xml><?xml version="1.0" encoding="utf-8"?>
<ds:datastoreItem xmlns:ds="http://schemas.openxmlformats.org/officeDocument/2006/customXml" ds:itemID="{9DFF8F90-3C68-447A-A0DB-A56E3DE325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e8b6f7-013f-46e2-bbb4-3b04bd36085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2340</TotalTime>
  <Words>820</Words>
  <Application>Microsoft Office PowerPoint</Application>
  <PresentationFormat>Widescreen</PresentationFormat>
  <Paragraphs>70</Paragraphs>
  <Slides>25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Brush Script MT</vt:lpstr>
      <vt:lpstr>Calibri</vt:lpstr>
      <vt:lpstr>Calibri Light</vt:lpstr>
      <vt:lpstr>Imprint MT Shadow</vt:lpstr>
      <vt:lpstr>Lato</vt:lpstr>
      <vt:lpstr>Monotype Corsiva</vt:lpstr>
      <vt:lpstr>Times New Roman</vt:lpstr>
      <vt:lpstr>Office Theme</vt:lpstr>
      <vt:lpstr>PowerPoint Presentation</vt:lpstr>
      <vt:lpstr>Problem Statement</vt:lpstr>
      <vt:lpstr>PowerPoint Presentation</vt:lpstr>
      <vt:lpstr>Software &amp; API Used</vt:lpstr>
      <vt:lpstr>Entity Relationship Model</vt:lpstr>
      <vt:lpstr> Tables </vt:lpstr>
      <vt:lpstr>PowerPoint Presentation</vt:lpstr>
      <vt:lpstr>PowerPoint Presentation</vt:lpstr>
      <vt:lpstr>PowerPoint Presentation</vt:lpstr>
      <vt:lpstr>Linking &amp; Implementation</vt:lpstr>
      <vt:lpstr> Layouts / 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RAKSHITA CHAWLA - 70011019016</dc:creator>
  <cp:lastModifiedBy>Akul Mangal</cp:lastModifiedBy>
  <cp:revision>73</cp:revision>
  <dcterms:created xsi:type="dcterms:W3CDTF">2021-03-31T21:13:19Z</dcterms:created>
  <dcterms:modified xsi:type="dcterms:W3CDTF">2023-12-06T17:35:58Z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0x010100050819B34069274BAE4C3F2D592309F5</vt:lpwstr>
  </property>
</Properties>
</file>